
<file path=[Content_Types].xml><?xml version="1.0" encoding="utf-8"?>
<Types xmlns="http://schemas.openxmlformats.org/package/2006/content-types">
  <Default Extension="bmp" ContentType="image/bmp"/>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0" r:id="rId1"/>
  </p:sldMasterIdLst>
  <p:sldIdLst>
    <p:sldId id="256" r:id="rId2"/>
    <p:sldId id="257" r:id="rId3"/>
    <p:sldId id="268" r:id="rId4"/>
    <p:sldId id="269" r:id="rId5"/>
    <p:sldId id="270" r:id="rId6"/>
    <p:sldId id="271" r:id="rId7"/>
    <p:sldId id="258" r:id="rId8"/>
    <p:sldId id="259" r:id="rId9"/>
    <p:sldId id="260" r:id="rId10"/>
    <p:sldId id="261" r:id="rId11"/>
    <p:sldId id="262" r:id="rId12"/>
    <p:sldId id="263" r:id="rId13"/>
    <p:sldId id="264" r:id="rId14"/>
    <p:sldId id="265" r:id="rId15"/>
    <p:sldId id="266"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327"/>
  </p:normalViewPr>
  <p:slideViewPr>
    <p:cSldViewPr snapToGrid="0">
      <p:cViewPr varScale="1">
        <p:scale>
          <a:sx n="115" d="100"/>
          <a:sy n="115" d="100"/>
        </p:scale>
        <p:origin x="4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8DB55B-0760-1D42-A121-BAC333A692E2}"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5D347845-044F-3945-8EFF-6E976425A63A}">
      <dgm:prSet custT="1"/>
      <dgm:spPr/>
      <dgm:t>
        <a:bodyPr/>
        <a:lstStyle/>
        <a:p>
          <a:r>
            <a:rPr lang="en-US" sz="1800" dirty="0"/>
            <a:t>Aging AAPC membership</a:t>
          </a:r>
        </a:p>
      </dgm:t>
    </dgm:pt>
    <dgm:pt modelId="{6668B1AE-ABF8-214B-A65E-3DC2A595A811}" type="parTrans" cxnId="{BB393CE7-6F0A-9F44-BC92-61E5B5B9C422}">
      <dgm:prSet/>
      <dgm:spPr/>
      <dgm:t>
        <a:bodyPr/>
        <a:lstStyle/>
        <a:p>
          <a:endParaRPr lang="en-US"/>
        </a:p>
      </dgm:t>
    </dgm:pt>
    <dgm:pt modelId="{CFB4D55C-DAC6-BF4F-8472-E48D7FF0751E}" type="sibTrans" cxnId="{BB393CE7-6F0A-9F44-BC92-61E5B5B9C422}">
      <dgm:prSet/>
      <dgm:spPr/>
      <dgm:t>
        <a:bodyPr/>
        <a:lstStyle/>
        <a:p>
          <a:endParaRPr lang="en-US"/>
        </a:p>
      </dgm:t>
    </dgm:pt>
    <dgm:pt modelId="{EFBC673F-1ACA-F640-9E15-914A8621C50B}">
      <dgm:prSet custT="1"/>
      <dgm:spPr/>
      <dgm:t>
        <a:bodyPr/>
        <a:lstStyle/>
        <a:p>
          <a:r>
            <a:rPr lang="en-US" sz="1600" dirty="0"/>
            <a:t>Minimal AAPC programs that qualified graduates for state licensure</a:t>
          </a:r>
        </a:p>
      </dgm:t>
    </dgm:pt>
    <dgm:pt modelId="{7590121C-4F2A-E646-B2C1-DB8866400D37}" type="parTrans" cxnId="{7B7C47A0-3EA6-0F49-8F3A-DEA0BF331951}">
      <dgm:prSet/>
      <dgm:spPr/>
      <dgm:t>
        <a:bodyPr/>
        <a:lstStyle/>
        <a:p>
          <a:endParaRPr lang="en-US"/>
        </a:p>
      </dgm:t>
    </dgm:pt>
    <dgm:pt modelId="{099DFB3C-67C5-3740-9269-5D8BFB238D53}" type="sibTrans" cxnId="{7B7C47A0-3EA6-0F49-8F3A-DEA0BF331951}">
      <dgm:prSet/>
      <dgm:spPr/>
      <dgm:t>
        <a:bodyPr/>
        <a:lstStyle/>
        <a:p>
          <a:endParaRPr lang="en-US"/>
        </a:p>
      </dgm:t>
    </dgm:pt>
    <dgm:pt modelId="{C56AE302-69D3-534B-8690-D10723F29C3E}">
      <dgm:prSet custT="1"/>
      <dgm:spPr/>
      <dgm:t>
        <a:bodyPr/>
        <a:lstStyle/>
        <a:p>
          <a:pPr algn="l"/>
          <a:r>
            <a:rPr lang="en-US" sz="1400" dirty="0"/>
            <a:t>AAPC retained a regionally-based structure unlike AAMFT and NBCC who prepared for state licensure by forming state divisions</a:t>
          </a:r>
        </a:p>
      </dgm:t>
    </dgm:pt>
    <dgm:pt modelId="{280C88C6-83C4-CF4D-8C43-AD7FF7B36A8B}" type="parTrans" cxnId="{8D200A14-4CA4-7D48-984E-E0F1DF790BA5}">
      <dgm:prSet/>
      <dgm:spPr/>
      <dgm:t>
        <a:bodyPr/>
        <a:lstStyle/>
        <a:p>
          <a:endParaRPr lang="en-US"/>
        </a:p>
      </dgm:t>
    </dgm:pt>
    <dgm:pt modelId="{1DD3923C-F51D-4E46-9C27-68294768BC05}" type="sibTrans" cxnId="{8D200A14-4CA4-7D48-984E-E0F1DF790BA5}">
      <dgm:prSet/>
      <dgm:spPr/>
      <dgm:t>
        <a:bodyPr/>
        <a:lstStyle/>
        <a:p>
          <a:endParaRPr lang="en-US"/>
        </a:p>
      </dgm:t>
    </dgm:pt>
    <dgm:pt modelId="{C3842340-A566-454D-86FF-65E5D0FC26BD}" type="pres">
      <dgm:prSet presAssocID="{698DB55B-0760-1D42-A121-BAC333A692E2}" presName="Name0" presStyleCnt="0">
        <dgm:presLayoutVars>
          <dgm:chPref val="3"/>
          <dgm:dir/>
          <dgm:animLvl val="lvl"/>
          <dgm:resizeHandles/>
        </dgm:presLayoutVars>
      </dgm:prSet>
      <dgm:spPr/>
    </dgm:pt>
    <dgm:pt modelId="{55D96D5B-1BBA-A84D-9836-CE8367C3748F}" type="pres">
      <dgm:prSet presAssocID="{5D347845-044F-3945-8EFF-6E976425A63A}" presName="horFlow" presStyleCnt="0"/>
      <dgm:spPr/>
    </dgm:pt>
    <dgm:pt modelId="{5F0583BB-51D7-AD40-8AE3-C30F85154D8E}" type="pres">
      <dgm:prSet presAssocID="{5D347845-044F-3945-8EFF-6E976425A63A}" presName="bigChev" presStyleLbl="node1" presStyleIdx="0" presStyleCnt="3" custScaleX="124370" custLinFactNeighborX="-394" custLinFactNeighborY="-2"/>
      <dgm:spPr/>
    </dgm:pt>
    <dgm:pt modelId="{C543E7E2-7365-6544-96A9-16EF033290AF}" type="pres">
      <dgm:prSet presAssocID="{5D347845-044F-3945-8EFF-6E976425A63A}" presName="vSp" presStyleCnt="0"/>
      <dgm:spPr/>
    </dgm:pt>
    <dgm:pt modelId="{FA362F06-BED3-2742-A0FF-777026ABCC0C}" type="pres">
      <dgm:prSet presAssocID="{EFBC673F-1ACA-F640-9E15-914A8621C50B}" presName="horFlow" presStyleCnt="0"/>
      <dgm:spPr/>
    </dgm:pt>
    <dgm:pt modelId="{6A605132-AAB6-4D4C-800A-8DB8D626752B}" type="pres">
      <dgm:prSet presAssocID="{EFBC673F-1ACA-F640-9E15-914A8621C50B}" presName="bigChev" presStyleLbl="node1" presStyleIdx="1" presStyleCnt="3" custScaleX="119881" custLinFactNeighborX="89" custLinFactNeighborY="4601"/>
      <dgm:spPr/>
    </dgm:pt>
    <dgm:pt modelId="{88C242FF-907B-7A49-B6B6-9D22C5BF8C6E}" type="pres">
      <dgm:prSet presAssocID="{EFBC673F-1ACA-F640-9E15-914A8621C50B}" presName="vSp" presStyleCnt="0"/>
      <dgm:spPr/>
    </dgm:pt>
    <dgm:pt modelId="{3FF52327-0892-6F49-89F0-32BB68F88E93}" type="pres">
      <dgm:prSet presAssocID="{C56AE302-69D3-534B-8690-D10723F29C3E}" presName="horFlow" presStyleCnt="0"/>
      <dgm:spPr/>
    </dgm:pt>
    <dgm:pt modelId="{8ED00BB3-27E3-8443-B87E-AF64F0ECD466}" type="pres">
      <dgm:prSet presAssocID="{C56AE302-69D3-534B-8690-D10723F29C3E}" presName="bigChev" presStyleLbl="node1" presStyleIdx="2" presStyleCnt="3" custScaleX="126367" custLinFactNeighborX="-394" custLinFactNeighborY="2"/>
      <dgm:spPr/>
    </dgm:pt>
  </dgm:ptLst>
  <dgm:cxnLst>
    <dgm:cxn modelId="{13057D02-0861-E94A-BC85-6C0AE3F7EE7F}" type="presOf" srcId="{C56AE302-69D3-534B-8690-D10723F29C3E}" destId="{8ED00BB3-27E3-8443-B87E-AF64F0ECD466}" srcOrd="0" destOrd="0" presId="urn:microsoft.com/office/officeart/2005/8/layout/lProcess3"/>
    <dgm:cxn modelId="{8D200A14-4CA4-7D48-984E-E0F1DF790BA5}" srcId="{698DB55B-0760-1D42-A121-BAC333A692E2}" destId="{C56AE302-69D3-534B-8690-D10723F29C3E}" srcOrd="2" destOrd="0" parTransId="{280C88C6-83C4-CF4D-8C43-AD7FF7B36A8B}" sibTransId="{1DD3923C-F51D-4E46-9C27-68294768BC05}"/>
    <dgm:cxn modelId="{A416A666-4720-4747-85BB-B86498A2B47B}" type="presOf" srcId="{EFBC673F-1ACA-F640-9E15-914A8621C50B}" destId="{6A605132-AAB6-4D4C-800A-8DB8D626752B}" srcOrd="0" destOrd="0" presId="urn:microsoft.com/office/officeart/2005/8/layout/lProcess3"/>
    <dgm:cxn modelId="{5A40C18E-9724-394B-9F57-00373CEF72E4}" type="presOf" srcId="{698DB55B-0760-1D42-A121-BAC333A692E2}" destId="{C3842340-A566-454D-86FF-65E5D0FC26BD}" srcOrd="0" destOrd="0" presId="urn:microsoft.com/office/officeart/2005/8/layout/lProcess3"/>
    <dgm:cxn modelId="{7B7C47A0-3EA6-0F49-8F3A-DEA0BF331951}" srcId="{698DB55B-0760-1D42-A121-BAC333A692E2}" destId="{EFBC673F-1ACA-F640-9E15-914A8621C50B}" srcOrd="1" destOrd="0" parTransId="{7590121C-4F2A-E646-B2C1-DB8866400D37}" sibTransId="{099DFB3C-67C5-3740-9269-5D8BFB238D53}"/>
    <dgm:cxn modelId="{C0C577E6-1BFF-7F43-900B-AF4CE45110A8}" type="presOf" srcId="{5D347845-044F-3945-8EFF-6E976425A63A}" destId="{5F0583BB-51D7-AD40-8AE3-C30F85154D8E}" srcOrd="0" destOrd="0" presId="urn:microsoft.com/office/officeart/2005/8/layout/lProcess3"/>
    <dgm:cxn modelId="{BB393CE7-6F0A-9F44-BC92-61E5B5B9C422}" srcId="{698DB55B-0760-1D42-A121-BAC333A692E2}" destId="{5D347845-044F-3945-8EFF-6E976425A63A}" srcOrd="0" destOrd="0" parTransId="{6668B1AE-ABF8-214B-A65E-3DC2A595A811}" sibTransId="{CFB4D55C-DAC6-BF4F-8472-E48D7FF0751E}"/>
    <dgm:cxn modelId="{75CCA307-56EB-C54F-8F14-F400C2EBFB8C}" type="presParOf" srcId="{C3842340-A566-454D-86FF-65E5D0FC26BD}" destId="{55D96D5B-1BBA-A84D-9836-CE8367C3748F}" srcOrd="0" destOrd="0" presId="urn:microsoft.com/office/officeart/2005/8/layout/lProcess3"/>
    <dgm:cxn modelId="{491F157C-C1B2-214F-9FB1-05B3E6A7E04E}" type="presParOf" srcId="{55D96D5B-1BBA-A84D-9836-CE8367C3748F}" destId="{5F0583BB-51D7-AD40-8AE3-C30F85154D8E}" srcOrd="0" destOrd="0" presId="urn:microsoft.com/office/officeart/2005/8/layout/lProcess3"/>
    <dgm:cxn modelId="{48D910B8-D646-0D4D-89DD-94ED9C3FC59B}" type="presParOf" srcId="{C3842340-A566-454D-86FF-65E5D0FC26BD}" destId="{C543E7E2-7365-6544-96A9-16EF033290AF}" srcOrd="1" destOrd="0" presId="urn:microsoft.com/office/officeart/2005/8/layout/lProcess3"/>
    <dgm:cxn modelId="{289ADB98-3FFE-BD4A-AAC7-FE125970D511}" type="presParOf" srcId="{C3842340-A566-454D-86FF-65E5D0FC26BD}" destId="{FA362F06-BED3-2742-A0FF-777026ABCC0C}" srcOrd="2" destOrd="0" presId="urn:microsoft.com/office/officeart/2005/8/layout/lProcess3"/>
    <dgm:cxn modelId="{6D3E5839-E941-024B-974D-6B81C9B834A4}" type="presParOf" srcId="{FA362F06-BED3-2742-A0FF-777026ABCC0C}" destId="{6A605132-AAB6-4D4C-800A-8DB8D626752B}" srcOrd="0" destOrd="0" presId="urn:microsoft.com/office/officeart/2005/8/layout/lProcess3"/>
    <dgm:cxn modelId="{0C1EE26B-12E3-4D4F-BCA1-9CD12BAFBEBC}" type="presParOf" srcId="{C3842340-A566-454D-86FF-65E5D0FC26BD}" destId="{88C242FF-907B-7A49-B6B6-9D22C5BF8C6E}" srcOrd="3" destOrd="0" presId="urn:microsoft.com/office/officeart/2005/8/layout/lProcess3"/>
    <dgm:cxn modelId="{217BED70-81D1-A142-8E18-626C383D6A81}" type="presParOf" srcId="{C3842340-A566-454D-86FF-65E5D0FC26BD}" destId="{3FF52327-0892-6F49-89F0-32BB68F88E93}" srcOrd="4" destOrd="0" presId="urn:microsoft.com/office/officeart/2005/8/layout/lProcess3"/>
    <dgm:cxn modelId="{80B3193C-718F-C845-AA27-76B91E92CADF}" type="presParOf" srcId="{3FF52327-0892-6F49-89F0-32BB68F88E93}" destId="{8ED00BB3-27E3-8443-B87E-AF64F0ECD466}"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A22D33-C17D-1849-BD95-90A7A4CE40F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84E1EAA-6464-3C44-99E5-6F4B645E0BAC}">
      <dgm:prSet/>
      <dgm:spPr/>
      <dgm:t>
        <a:bodyPr/>
        <a:lstStyle/>
        <a:p>
          <a:r>
            <a:rPr lang="en-US" dirty="0"/>
            <a:t>National trend among licensed therapists in a financial crunch is to forego cognate certifications to maintain mandated state licenses with CE’s</a:t>
          </a:r>
        </a:p>
      </dgm:t>
    </dgm:pt>
    <dgm:pt modelId="{2C3F858C-DD5E-D54A-A904-76FD7411447B}" type="parTrans" cxnId="{42B5DC20-EDDF-E141-8E33-CFD7F63389E4}">
      <dgm:prSet/>
      <dgm:spPr/>
      <dgm:t>
        <a:bodyPr/>
        <a:lstStyle/>
        <a:p>
          <a:endParaRPr lang="en-US"/>
        </a:p>
      </dgm:t>
    </dgm:pt>
    <dgm:pt modelId="{1C4746C7-284C-7F43-BB6F-884214637016}" type="sibTrans" cxnId="{42B5DC20-EDDF-E141-8E33-CFD7F63389E4}">
      <dgm:prSet/>
      <dgm:spPr/>
      <dgm:t>
        <a:bodyPr/>
        <a:lstStyle/>
        <a:p>
          <a:endParaRPr lang="en-US"/>
        </a:p>
      </dgm:t>
    </dgm:pt>
    <dgm:pt modelId="{0B3D6327-B2B8-214E-BC78-583D22754FE1}">
      <dgm:prSet/>
      <dgm:spPr/>
      <dgm:t>
        <a:bodyPr/>
        <a:lstStyle/>
        <a:p>
          <a:r>
            <a:rPr lang="en-US" dirty="0"/>
            <a:t>AAPC foresaw that it no longer could afford its overhead but could share such with ACPE</a:t>
          </a:r>
        </a:p>
      </dgm:t>
    </dgm:pt>
    <dgm:pt modelId="{2C1235B4-4EEE-B648-8BF0-1393BE8D556A}" type="parTrans" cxnId="{1D90B95F-249A-EE4F-A452-6DE433AE9BE4}">
      <dgm:prSet/>
      <dgm:spPr/>
      <dgm:t>
        <a:bodyPr/>
        <a:lstStyle/>
        <a:p>
          <a:endParaRPr lang="en-US"/>
        </a:p>
      </dgm:t>
    </dgm:pt>
    <dgm:pt modelId="{7E18416D-D153-E944-9C52-257A482CEBC5}" type="sibTrans" cxnId="{1D90B95F-249A-EE4F-A452-6DE433AE9BE4}">
      <dgm:prSet/>
      <dgm:spPr/>
      <dgm:t>
        <a:bodyPr/>
        <a:lstStyle/>
        <a:p>
          <a:endParaRPr lang="en-US"/>
        </a:p>
      </dgm:t>
    </dgm:pt>
    <dgm:pt modelId="{A7C07485-E281-2948-95F8-5558953EC2C3}" type="pres">
      <dgm:prSet presAssocID="{F0A22D33-C17D-1849-BD95-90A7A4CE40FB}" presName="linear" presStyleCnt="0">
        <dgm:presLayoutVars>
          <dgm:animLvl val="lvl"/>
          <dgm:resizeHandles val="exact"/>
        </dgm:presLayoutVars>
      </dgm:prSet>
      <dgm:spPr/>
    </dgm:pt>
    <dgm:pt modelId="{FAF7ACC2-0A88-E342-B19B-BE68B9A7913E}" type="pres">
      <dgm:prSet presAssocID="{384E1EAA-6464-3C44-99E5-6F4B645E0BAC}" presName="parentText" presStyleLbl="node1" presStyleIdx="0" presStyleCnt="2">
        <dgm:presLayoutVars>
          <dgm:chMax val="0"/>
          <dgm:bulletEnabled val="1"/>
        </dgm:presLayoutVars>
      </dgm:prSet>
      <dgm:spPr/>
    </dgm:pt>
    <dgm:pt modelId="{88D198D0-9915-7745-B59C-3C2E21C1C09D}" type="pres">
      <dgm:prSet presAssocID="{1C4746C7-284C-7F43-BB6F-884214637016}" presName="spacer" presStyleCnt="0"/>
      <dgm:spPr/>
    </dgm:pt>
    <dgm:pt modelId="{CFB149B6-ADEB-7244-B1B2-B01818DD6622}" type="pres">
      <dgm:prSet presAssocID="{0B3D6327-B2B8-214E-BC78-583D22754FE1}" presName="parentText" presStyleLbl="node1" presStyleIdx="1" presStyleCnt="2">
        <dgm:presLayoutVars>
          <dgm:chMax val="0"/>
          <dgm:bulletEnabled val="1"/>
        </dgm:presLayoutVars>
      </dgm:prSet>
      <dgm:spPr/>
    </dgm:pt>
  </dgm:ptLst>
  <dgm:cxnLst>
    <dgm:cxn modelId="{42B5DC20-EDDF-E141-8E33-CFD7F63389E4}" srcId="{F0A22D33-C17D-1849-BD95-90A7A4CE40FB}" destId="{384E1EAA-6464-3C44-99E5-6F4B645E0BAC}" srcOrd="0" destOrd="0" parTransId="{2C3F858C-DD5E-D54A-A904-76FD7411447B}" sibTransId="{1C4746C7-284C-7F43-BB6F-884214637016}"/>
    <dgm:cxn modelId="{5FD9DF45-C1C3-EC44-8607-F0071DA9DC5F}" type="presOf" srcId="{0B3D6327-B2B8-214E-BC78-583D22754FE1}" destId="{CFB149B6-ADEB-7244-B1B2-B01818DD6622}" srcOrd="0" destOrd="0" presId="urn:microsoft.com/office/officeart/2005/8/layout/vList2"/>
    <dgm:cxn modelId="{BE5CA655-DFBD-014E-8ABB-EE985486ABC0}" type="presOf" srcId="{384E1EAA-6464-3C44-99E5-6F4B645E0BAC}" destId="{FAF7ACC2-0A88-E342-B19B-BE68B9A7913E}" srcOrd="0" destOrd="0" presId="urn:microsoft.com/office/officeart/2005/8/layout/vList2"/>
    <dgm:cxn modelId="{1D90B95F-249A-EE4F-A452-6DE433AE9BE4}" srcId="{F0A22D33-C17D-1849-BD95-90A7A4CE40FB}" destId="{0B3D6327-B2B8-214E-BC78-583D22754FE1}" srcOrd="1" destOrd="0" parTransId="{2C1235B4-4EEE-B648-8BF0-1393BE8D556A}" sibTransId="{7E18416D-D153-E944-9C52-257A482CEBC5}"/>
    <dgm:cxn modelId="{DA71AAC5-6A36-C04B-BCD4-6A8D859B1AD3}" type="presOf" srcId="{F0A22D33-C17D-1849-BD95-90A7A4CE40FB}" destId="{A7C07485-E281-2948-95F8-5558953EC2C3}" srcOrd="0" destOrd="0" presId="urn:microsoft.com/office/officeart/2005/8/layout/vList2"/>
    <dgm:cxn modelId="{7DE114A2-CF96-554B-9DBF-943D95CDCE5C}" type="presParOf" srcId="{A7C07485-E281-2948-95F8-5558953EC2C3}" destId="{FAF7ACC2-0A88-E342-B19B-BE68B9A7913E}" srcOrd="0" destOrd="0" presId="urn:microsoft.com/office/officeart/2005/8/layout/vList2"/>
    <dgm:cxn modelId="{24D692C7-D368-E04B-9ECF-CC07C47DF832}" type="presParOf" srcId="{A7C07485-E281-2948-95F8-5558953EC2C3}" destId="{88D198D0-9915-7745-B59C-3C2E21C1C09D}" srcOrd="1" destOrd="0" presId="urn:microsoft.com/office/officeart/2005/8/layout/vList2"/>
    <dgm:cxn modelId="{F0DC850E-6F51-D948-8A03-0560D2701789}" type="presParOf" srcId="{A7C07485-E281-2948-95F8-5558953EC2C3}" destId="{CFB149B6-ADEB-7244-B1B2-B01818DD6622}" srcOrd="2"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9C0B9F-DCD8-C94C-9959-A7265DFE5A0F}"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50538F43-B11F-1243-B0AD-FC30D935ABE5}">
      <dgm:prSet/>
      <dgm:spPr/>
      <dgm:t>
        <a:bodyPr/>
        <a:lstStyle/>
        <a:p>
          <a:endParaRPr lang="en-US" dirty="0"/>
        </a:p>
      </dgm:t>
    </dgm:pt>
    <dgm:pt modelId="{3717B037-9669-2C43-AA5F-345B2BF84450}" type="parTrans" cxnId="{FE1EBB48-ED3A-604F-BE24-54B778EF4A6F}">
      <dgm:prSet/>
      <dgm:spPr/>
      <dgm:t>
        <a:bodyPr/>
        <a:lstStyle/>
        <a:p>
          <a:endParaRPr lang="en-US"/>
        </a:p>
      </dgm:t>
    </dgm:pt>
    <dgm:pt modelId="{20D305C3-67CB-3542-97D1-9CBD071C7F01}" type="sibTrans" cxnId="{FE1EBB48-ED3A-604F-BE24-54B778EF4A6F}">
      <dgm:prSet/>
      <dgm:spPr/>
      <dgm:t>
        <a:bodyPr/>
        <a:lstStyle/>
        <a:p>
          <a:endParaRPr lang="en-US"/>
        </a:p>
      </dgm:t>
    </dgm:pt>
    <dgm:pt modelId="{FD78F35C-9069-7345-976A-0584D5A963C4}">
      <dgm:prSet/>
      <dgm:spPr/>
      <dgm:t>
        <a:bodyPr/>
        <a:lstStyle/>
        <a:p>
          <a:r>
            <a:rPr lang="en-US" b="1" dirty="0">
              <a:solidFill>
                <a:schemeClr val="accent1">
                  <a:lumMod val="75000"/>
                </a:schemeClr>
              </a:solidFill>
            </a:rPr>
            <a:t>NORTH CAROLINA</a:t>
          </a:r>
        </a:p>
      </dgm:t>
    </dgm:pt>
    <dgm:pt modelId="{2E3DF313-AF27-F644-909F-696FC08508A5}" type="parTrans" cxnId="{4C035CD2-8CF8-5342-9157-B2D9A2154536}">
      <dgm:prSet/>
      <dgm:spPr/>
      <dgm:t>
        <a:bodyPr/>
        <a:lstStyle/>
        <a:p>
          <a:endParaRPr lang="en-US"/>
        </a:p>
      </dgm:t>
    </dgm:pt>
    <dgm:pt modelId="{A3E9DA17-EB1A-EA48-834E-AB50F951F77D}" type="sibTrans" cxnId="{4C035CD2-8CF8-5342-9157-B2D9A2154536}">
      <dgm:prSet/>
      <dgm:spPr/>
      <dgm:t>
        <a:bodyPr/>
        <a:lstStyle/>
        <a:p>
          <a:endParaRPr lang="en-US"/>
        </a:p>
      </dgm:t>
    </dgm:pt>
    <dgm:pt modelId="{CEDFF04A-90EC-6D47-8CCC-C24F5E545B76}" type="pres">
      <dgm:prSet presAssocID="{2D9C0B9F-DCD8-C94C-9959-A7265DFE5A0F}" presName="Name0" presStyleCnt="0">
        <dgm:presLayoutVars>
          <dgm:dir/>
          <dgm:resizeHandles val="exact"/>
        </dgm:presLayoutVars>
      </dgm:prSet>
      <dgm:spPr/>
    </dgm:pt>
    <dgm:pt modelId="{F838DE88-FD8E-E64F-88BE-15A8B847AA19}" type="pres">
      <dgm:prSet presAssocID="{2D9C0B9F-DCD8-C94C-9959-A7265DFE5A0F}" presName="arrow" presStyleLbl="bgShp" presStyleIdx="0" presStyleCnt="1" custLinFactNeighborX="-124" custLinFactNeighborY="-39575"/>
      <dgm:spPr/>
    </dgm:pt>
    <dgm:pt modelId="{F3F40D8B-6597-A640-B3C0-B302BF5BFADE}" type="pres">
      <dgm:prSet presAssocID="{2D9C0B9F-DCD8-C94C-9959-A7265DFE5A0F}" presName="points" presStyleCnt="0"/>
      <dgm:spPr/>
    </dgm:pt>
    <dgm:pt modelId="{D4337FA6-3461-644D-853D-91E1E86AE07D}" type="pres">
      <dgm:prSet presAssocID="{50538F43-B11F-1243-B0AD-FC30D935ABE5}" presName="compositeA" presStyleCnt="0"/>
      <dgm:spPr/>
    </dgm:pt>
    <dgm:pt modelId="{C0688581-8A2A-074F-A6A7-01A03D2E5073}" type="pres">
      <dgm:prSet presAssocID="{50538F43-B11F-1243-B0AD-FC30D935ABE5}" presName="textA" presStyleLbl="revTx" presStyleIdx="0" presStyleCnt="2">
        <dgm:presLayoutVars>
          <dgm:bulletEnabled val="1"/>
        </dgm:presLayoutVars>
      </dgm:prSet>
      <dgm:spPr/>
    </dgm:pt>
    <dgm:pt modelId="{EA6E3C1C-0318-5144-AD79-9B0896D7166E}" type="pres">
      <dgm:prSet presAssocID="{50538F43-B11F-1243-B0AD-FC30D935ABE5}" presName="circleA" presStyleLbl="node1" presStyleIdx="0" presStyleCnt="2" custLinFactY="-50579" custLinFactNeighborX="-15444" custLinFactNeighborY="-100000"/>
      <dgm:spPr/>
    </dgm:pt>
    <dgm:pt modelId="{D40341FA-1EED-7541-90B8-DBDE05E90641}" type="pres">
      <dgm:prSet presAssocID="{50538F43-B11F-1243-B0AD-FC30D935ABE5}" presName="spaceA" presStyleCnt="0"/>
      <dgm:spPr/>
    </dgm:pt>
    <dgm:pt modelId="{F3FEE24B-ADAB-E647-A1CA-1060274114D2}" type="pres">
      <dgm:prSet presAssocID="{20D305C3-67CB-3542-97D1-9CBD071C7F01}" presName="space" presStyleCnt="0"/>
      <dgm:spPr/>
    </dgm:pt>
    <dgm:pt modelId="{01241E34-6C72-3C49-B482-1BBB822B231E}" type="pres">
      <dgm:prSet presAssocID="{FD78F35C-9069-7345-976A-0584D5A963C4}" presName="compositeB" presStyleCnt="0"/>
      <dgm:spPr/>
    </dgm:pt>
    <dgm:pt modelId="{5CFBD6D3-01CC-F14C-A508-47E8D48101C3}" type="pres">
      <dgm:prSet presAssocID="{FD78F35C-9069-7345-976A-0584D5A963C4}" presName="textB" presStyleLbl="revTx" presStyleIdx="1" presStyleCnt="2" custScaleY="70883" custLinFactY="-19312" custLinFactNeighborX="-51500" custLinFactNeighborY="-100000">
        <dgm:presLayoutVars>
          <dgm:bulletEnabled val="1"/>
        </dgm:presLayoutVars>
      </dgm:prSet>
      <dgm:spPr/>
    </dgm:pt>
    <dgm:pt modelId="{69B72244-D01A-EC40-8285-37C16C3A67FF}" type="pres">
      <dgm:prSet presAssocID="{FD78F35C-9069-7345-976A-0584D5A963C4}" presName="circleB" presStyleLbl="node1" presStyleIdx="1" presStyleCnt="2" custLinFactY="-77606" custLinFactNeighborX="11583" custLinFactNeighborY="-100000"/>
      <dgm:spPr/>
    </dgm:pt>
    <dgm:pt modelId="{02EDB415-CD51-734B-BCAB-273CC8108D91}" type="pres">
      <dgm:prSet presAssocID="{FD78F35C-9069-7345-976A-0584D5A963C4}" presName="spaceB" presStyleCnt="0"/>
      <dgm:spPr/>
    </dgm:pt>
  </dgm:ptLst>
  <dgm:cxnLst>
    <dgm:cxn modelId="{5B5D8632-0F7B-7741-9882-9EA3F7E32010}" type="presOf" srcId="{50538F43-B11F-1243-B0AD-FC30D935ABE5}" destId="{C0688581-8A2A-074F-A6A7-01A03D2E5073}" srcOrd="0" destOrd="0" presId="urn:microsoft.com/office/officeart/2005/8/layout/hProcess11"/>
    <dgm:cxn modelId="{FE1EBB48-ED3A-604F-BE24-54B778EF4A6F}" srcId="{2D9C0B9F-DCD8-C94C-9959-A7265DFE5A0F}" destId="{50538F43-B11F-1243-B0AD-FC30D935ABE5}" srcOrd="0" destOrd="0" parTransId="{3717B037-9669-2C43-AA5F-345B2BF84450}" sibTransId="{20D305C3-67CB-3542-97D1-9CBD071C7F01}"/>
    <dgm:cxn modelId="{AD00B9BB-08EA-8C48-AC66-9B3E9DAAD5AD}" type="presOf" srcId="{2D9C0B9F-DCD8-C94C-9959-A7265DFE5A0F}" destId="{CEDFF04A-90EC-6D47-8CCC-C24F5E545B76}" srcOrd="0" destOrd="0" presId="urn:microsoft.com/office/officeart/2005/8/layout/hProcess11"/>
    <dgm:cxn modelId="{4C035CD2-8CF8-5342-9157-B2D9A2154536}" srcId="{2D9C0B9F-DCD8-C94C-9959-A7265DFE5A0F}" destId="{FD78F35C-9069-7345-976A-0584D5A963C4}" srcOrd="1" destOrd="0" parTransId="{2E3DF313-AF27-F644-909F-696FC08508A5}" sibTransId="{A3E9DA17-EB1A-EA48-834E-AB50F951F77D}"/>
    <dgm:cxn modelId="{A76F93DB-05CE-DA46-A76C-7445D1E5E7FE}" type="presOf" srcId="{FD78F35C-9069-7345-976A-0584D5A963C4}" destId="{5CFBD6D3-01CC-F14C-A508-47E8D48101C3}" srcOrd="0" destOrd="0" presId="urn:microsoft.com/office/officeart/2005/8/layout/hProcess11"/>
    <dgm:cxn modelId="{33878DD1-8A0C-1040-9013-8B5830431A2F}" type="presParOf" srcId="{CEDFF04A-90EC-6D47-8CCC-C24F5E545B76}" destId="{F838DE88-FD8E-E64F-88BE-15A8B847AA19}" srcOrd="0" destOrd="0" presId="urn:microsoft.com/office/officeart/2005/8/layout/hProcess11"/>
    <dgm:cxn modelId="{D18F4C0C-605E-274D-B154-812F3D92DD1C}" type="presParOf" srcId="{CEDFF04A-90EC-6D47-8CCC-C24F5E545B76}" destId="{F3F40D8B-6597-A640-B3C0-B302BF5BFADE}" srcOrd="1" destOrd="0" presId="urn:microsoft.com/office/officeart/2005/8/layout/hProcess11"/>
    <dgm:cxn modelId="{0FE09CD1-1828-1D41-AB10-E1238923A536}" type="presParOf" srcId="{F3F40D8B-6597-A640-B3C0-B302BF5BFADE}" destId="{D4337FA6-3461-644D-853D-91E1E86AE07D}" srcOrd="0" destOrd="0" presId="urn:microsoft.com/office/officeart/2005/8/layout/hProcess11"/>
    <dgm:cxn modelId="{CDA20228-8EFC-254D-9CBA-53603AEF0061}" type="presParOf" srcId="{D4337FA6-3461-644D-853D-91E1E86AE07D}" destId="{C0688581-8A2A-074F-A6A7-01A03D2E5073}" srcOrd="0" destOrd="0" presId="urn:microsoft.com/office/officeart/2005/8/layout/hProcess11"/>
    <dgm:cxn modelId="{3BBEA3CC-7EB5-4447-9070-2381A6572778}" type="presParOf" srcId="{D4337FA6-3461-644D-853D-91E1E86AE07D}" destId="{EA6E3C1C-0318-5144-AD79-9B0896D7166E}" srcOrd="1" destOrd="0" presId="urn:microsoft.com/office/officeart/2005/8/layout/hProcess11"/>
    <dgm:cxn modelId="{6B6199E8-F788-1F4C-9A20-275F70122476}" type="presParOf" srcId="{D4337FA6-3461-644D-853D-91E1E86AE07D}" destId="{D40341FA-1EED-7541-90B8-DBDE05E90641}" srcOrd="2" destOrd="0" presId="urn:microsoft.com/office/officeart/2005/8/layout/hProcess11"/>
    <dgm:cxn modelId="{0F86C277-8EBC-F84E-9253-816DB29CD287}" type="presParOf" srcId="{F3F40D8B-6597-A640-B3C0-B302BF5BFADE}" destId="{F3FEE24B-ADAB-E647-A1CA-1060274114D2}" srcOrd="1" destOrd="0" presId="urn:microsoft.com/office/officeart/2005/8/layout/hProcess11"/>
    <dgm:cxn modelId="{63A395C6-7622-A244-881C-581EFE74DC2B}" type="presParOf" srcId="{F3F40D8B-6597-A640-B3C0-B302BF5BFADE}" destId="{01241E34-6C72-3C49-B482-1BBB822B231E}" srcOrd="2" destOrd="0" presId="urn:microsoft.com/office/officeart/2005/8/layout/hProcess11"/>
    <dgm:cxn modelId="{51EDA6E6-D10F-E943-B8CA-1E0E0C0CCAC7}" type="presParOf" srcId="{01241E34-6C72-3C49-B482-1BBB822B231E}" destId="{5CFBD6D3-01CC-F14C-A508-47E8D48101C3}" srcOrd="0" destOrd="0" presId="urn:microsoft.com/office/officeart/2005/8/layout/hProcess11"/>
    <dgm:cxn modelId="{CEDDB504-9D08-EF49-B6CE-5EED110DBF1C}" type="presParOf" srcId="{01241E34-6C72-3C49-B482-1BBB822B231E}" destId="{69B72244-D01A-EC40-8285-37C16C3A67FF}" srcOrd="1" destOrd="0" presId="urn:microsoft.com/office/officeart/2005/8/layout/hProcess11"/>
    <dgm:cxn modelId="{740DF63E-4900-A849-B114-3CF9A3837F8E}" type="presParOf" srcId="{01241E34-6C72-3C49-B482-1BBB822B231E}" destId="{02EDB415-CD51-734B-BCAB-273CC8108D9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26B42B-A961-8E4B-AF90-581CDDE0D269}" type="doc">
      <dgm:prSet loTypeId="urn:microsoft.com/office/officeart/2005/8/layout/default" loCatId="" qsTypeId="urn:microsoft.com/office/officeart/2005/8/quickstyle/simple1" qsCatId="simple" csTypeId="urn:microsoft.com/office/officeart/2005/8/colors/accent1_2" csCatId="accent1" phldr="1"/>
      <dgm:spPr/>
      <dgm:t>
        <a:bodyPr/>
        <a:lstStyle/>
        <a:p>
          <a:endParaRPr lang="en-US"/>
        </a:p>
      </dgm:t>
    </dgm:pt>
    <dgm:pt modelId="{17E1615B-D847-1340-B3F5-BC114DAE9D4C}">
      <dgm:prSet phldrT="[Text]" custT="1"/>
      <dgm:spPr/>
      <dgm:t>
        <a:bodyPr/>
        <a:lstStyle/>
        <a:p>
          <a:r>
            <a:rPr lang="en-US" sz="2400" dirty="0"/>
            <a:t>Kentucky</a:t>
          </a:r>
        </a:p>
      </dgm:t>
    </dgm:pt>
    <dgm:pt modelId="{C8D10733-2C57-5546-A980-35472AD92B52}" type="parTrans" cxnId="{AA957B7A-572C-AB43-AF47-987D2031E61B}">
      <dgm:prSet/>
      <dgm:spPr/>
      <dgm:t>
        <a:bodyPr/>
        <a:lstStyle/>
        <a:p>
          <a:endParaRPr lang="en-US"/>
        </a:p>
      </dgm:t>
    </dgm:pt>
    <dgm:pt modelId="{E1CCB83B-D2AA-1C4B-9CB3-20323314FFFA}" type="sibTrans" cxnId="{AA957B7A-572C-AB43-AF47-987D2031E61B}">
      <dgm:prSet/>
      <dgm:spPr/>
      <dgm:t>
        <a:bodyPr/>
        <a:lstStyle/>
        <a:p>
          <a:endParaRPr lang="en-US"/>
        </a:p>
      </dgm:t>
    </dgm:pt>
    <dgm:pt modelId="{7F09DB8F-082A-AD47-880B-96E9AF74CF00}">
      <dgm:prSet phldrT="[Text]" custT="1"/>
      <dgm:spPr/>
      <dgm:t>
        <a:bodyPr/>
        <a:lstStyle/>
        <a:p>
          <a:r>
            <a:rPr lang="en-US" sz="2400" dirty="0"/>
            <a:t>Maine</a:t>
          </a:r>
        </a:p>
      </dgm:t>
    </dgm:pt>
    <dgm:pt modelId="{72E323F2-0D80-E249-B1CF-C38F4566E93A}" type="parTrans" cxnId="{5FF0CC8D-B4B8-064D-B7AA-1717AC21972F}">
      <dgm:prSet/>
      <dgm:spPr/>
      <dgm:t>
        <a:bodyPr/>
        <a:lstStyle/>
        <a:p>
          <a:endParaRPr lang="en-US"/>
        </a:p>
      </dgm:t>
    </dgm:pt>
    <dgm:pt modelId="{D253E289-A793-8F4E-BF7A-BA1E7A50C135}" type="sibTrans" cxnId="{5FF0CC8D-B4B8-064D-B7AA-1717AC21972F}">
      <dgm:prSet/>
      <dgm:spPr/>
      <dgm:t>
        <a:bodyPr/>
        <a:lstStyle/>
        <a:p>
          <a:endParaRPr lang="en-US"/>
        </a:p>
      </dgm:t>
    </dgm:pt>
    <dgm:pt modelId="{5A0FF5C2-B0F4-1844-956A-EF5152CC8DFA}">
      <dgm:prSet phldrT="[Text]" custT="1"/>
      <dgm:spPr/>
      <dgm:t>
        <a:bodyPr/>
        <a:lstStyle/>
        <a:p>
          <a:r>
            <a:rPr lang="en-US" sz="2000" dirty="0"/>
            <a:t>New</a:t>
          </a:r>
        </a:p>
        <a:p>
          <a:r>
            <a:rPr lang="en-US" sz="2000" dirty="0"/>
            <a:t>Hampshire</a:t>
          </a:r>
        </a:p>
      </dgm:t>
    </dgm:pt>
    <dgm:pt modelId="{657A2DAB-963B-AA45-9B4E-239A120A500A}" type="parTrans" cxnId="{320DBABF-7ADF-004A-BC96-45289336498E}">
      <dgm:prSet/>
      <dgm:spPr/>
      <dgm:t>
        <a:bodyPr/>
        <a:lstStyle/>
        <a:p>
          <a:endParaRPr lang="en-US"/>
        </a:p>
      </dgm:t>
    </dgm:pt>
    <dgm:pt modelId="{79F97CFB-21A3-264B-951A-02B54BE575A2}" type="sibTrans" cxnId="{320DBABF-7ADF-004A-BC96-45289336498E}">
      <dgm:prSet/>
      <dgm:spPr/>
      <dgm:t>
        <a:bodyPr/>
        <a:lstStyle/>
        <a:p>
          <a:endParaRPr lang="en-US"/>
        </a:p>
      </dgm:t>
    </dgm:pt>
    <dgm:pt modelId="{97A2F266-044E-B244-8BB7-CFFB592F0AC7}">
      <dgm:prSet phldrT="[Text]" custT="1"/>
      <dgm:spPr/>
      <dgm:t>
        <a:bodyPr/>
        <a:lstStyle/>
        <a:p>
          <a:r>
            <a:rPr lang="en-US" sz="2400" dirty="0"/>
            <a:t>Tennessee</a:t>
          </a:r>
        </a:p>
      </dgm:t>
    </dgm:pt>
    <dgm:pt modelId="{E9E196B4-BEBB-6446-B1C0-0C5F21ADA428}" type="parTrans" cxnId="{490874FC-F210-E94E-886A-01563B5E18A4}">
      <dgm:prSet/>
      <dgm:spPr/>
      <dgm:t>
        <a:bodyPr/>
        <a:lstStyle/>
        <a:p>
          <a:endParaRPr lang="en-US"/>
        </a:p>
      </dgm:t>
    </dgm:pt>
    <dgm:pt modelId="{3C347A19-41D4-EC46-B237-59EF1D5344B1}" type="sibTrans" cxnId="{490874FC-F210-E94E-886A-01563B5E18A4}">
      <dgm:prSet/>
      <dgm:spPr/>
      <dgm:t>
        <a:bodyPr/>
        <a:lstStyle/>
        <a:p>
          <a:endParaRPr lang="en-US"/>
        </a:p>
      </dgm:t>
    </dgm:pt>
    <dgm:pt modelId="{24D70F4D-B6CB-4C4C-BE8A-089E948186CA}">
      <dgm:prSet phldrT="[Text]" custT="1"/>
      <dgm:spPr/>
      <dgm:t>
        <a:bodyPr/>
        <a:lstStyle/>
        <a:p>
          <a:r>
            <a:rPr lang="en-US" sz="2400" dirty="0"/>
            <a:t>Arkansas</a:t>
          </a:r>
        </a:p>
      </dgm:t>
    </dgm:pt>
    <dgm:pt modelId="{7C028B7A-C904-BF46-A61E-67709FEF429F}" type="sibTrans" cxnId="{ACD1AD4E-173B-9745-B623-2AFEFDE780E3}">
      <dgm:prSet/>
      <dgm:spPr/>
      <dgm:t>
        <a:bodyPr/>
        <a:lstStyle/>
        <a:p>
          <a:endParaRPr lang="en-US"/>
        </a:p>
      </dgm:t>
    </dgm:pt>
    <dgm:pt modelId="{EC009A2B-DDE7-504D-8CCD-26BD3C1AABCA}" type="parTrans" cxnId="{ACD1AD4E-173B-9745-B623-2AFEFDE780E3}">
      <dgm:prSet/>
      <dgm:spPr/>
      <dgm:t>
        <a:bodyPr/>
        <a:lstStyle/>
        <a:p>
          <a:endParaRPr lang="en-US"/>
        </a:p>
      </dgm:t>
    </dgm:pt>
    <dgm:pt modelId="{83140C4B-1ED9-6244-87F0-21FE22A97E68}" type="pres">
      <dgm:prSet presAssocID="{0526B42B-A961-8E4B-AF90-581CDDE0D269}" presName="diagram" presStyleCnt="0">
        <dgm:presLayoutVars>
          <dgm:dir/>
          <dgm:resizeHandles val="exact"/>
        </dgm:presLayoutVars>
      </dgm:prSet>
      <dgm:spPr/>
    </dgm:pt>
    <dgm:pt modelId="{C4F6EE8D-EF0A-8944-95B2-5ECFD6FEFEFA}" type="pres">
      <dgm:prSet presAssocID="{24D70F4D-B6CB-4C4C-BE8A-089E948186CA}" presName="node" presStyleLbl="node1" presStyleIdx="0" presStyleCnt="5">
        <dgm:presLayoutVars>
          <dgm:bulletEnabled val="1"/>
        </dgm:presLayoutVars>
      </dgm:prSet>
      <dgm:spPr/>
    </dgm:pt>
    <dgm:pt modelId="{277DD03D-C32D-0A47-87C5-9216BFC63B27}" type="pres">
      <dgm:prSet presAssocID="{7C028B7A-C904-BF46-A61E-67709FEF429F}" presName="sibTrans" presStyleCnt="0"/>
      <dgm:spPr/>
    </dgm:pt>
    <dgm:pt modelId="{F2E701ED-72DC-014C-BFD2-353CB5037108}" type="pres">
      <dgm:prSet presAssocID="{17E1615B-D847-1340-B3F5-BC114DAE9D4C}" presName="node" presStyleLbl="node1" presStyleIdx="1" presStyleCnt="5">
        <dgm:presLayoutVars>
          <dgm:bulletEnabled val="1"/>
        </dgm:presLayoutVars>
      </dgm:prSet>
      <dgm:spPr/>
    </dgm:pt>
    <dgm:pt modelId="{8960C2DC-3FD8-2343-9713-CA7D52D3D515}" type="pres">
      <dgm:prSet presAssocID="{E1CCB83B-D2AA-1C4B-9CB3-20323314FFFA}" presName="sibTrans" presStyleCnt="0"/>
      <dgm:spPr/>
    </dgm:pt>
    <dgm:pt modelId="{C1048DE8-7199-7B45-A762-D1FEBE5D9442}" type="pres">
      <dgm:prSet presAssocID="{7F09DB8F-082A-AD47-880B-96E9AF74CF00}" presName="node" presStyleLbl="node1" presStyleIdx="2" presStyleCnt="5">
        <dgm:presLayoutVars>
          <dgm:bulletEnabled val="1"/>
        </dgm:presLayoutVars>
      </dgm:prSet>
      <dgm:spPr/>
    </dgm:pt>
    <dgm:pt modelId="{E3AE27FC-F29C-AB4F-B845-3AC7FE40A7F5}" type="pres">
      <dgm:prSet presAssocID="{D253E289-A793-8F4E-BF7A-BA1E7A50C135}" presName="sibTrans" presStyleCnt="0"/>
      <dgm:spPr/>
    </dgm:pt>
    <dgm:pt modelId="{546696D3-4389-6841-8076-88466F6BD39A}" type="pres">
      <dgm:prSet presAssocID="{5A0FF5C2-B0F4-1844-956A-EF5152CC8DFA}" presName="node" presStyleLbl="node1" presStyleIdx="3" presStyleCnt="5">
        <dgm:presLayoutVars>
          <dgm:bulletEnabled val="1"/>
        </dgm:presLayoutVars>
      </dgm:prSet>
      <dgm:spPr/>
    </dgm:pt>
    <dgm:pt modelId="{BED241B7-99F7-AE48-B639-FEA29858E9CD}" type="pres">
      <dgm:prSet presAssocID="{79F97CFB-21A3-264B-951A-02B54BE575A2}" presName="sibTrans" presStyleCnt="0"/>
      <dgm:spPr/>
    </dgm:pt>
    <dgm:pt modelId="{C38C51C9-702D-7646-B139-D9D4F54422B7}" type="pres">
      <dgm:prSet presAssocID="{97A2F266-044E-B244-8BB7-CFFB592F0AC7}" presName="node" presStyleLbl="node1" presStyleIdx="4" presStyleCnt="5" custScaleX="108187">
        <dgm:presLayoutVars>
          <dgm:bulletEnabled val="1"/>
        </dgm:presLayoutVars>
      </dgm:prSet>
      <dgm:spPr/>
    </dgm:pt>
  </dgm:ptLst>
  <dgm:cxnLst>
    <dgm:cxn modelId="{ACD1AD4E-173B-9745-B623-2AFEFDE780E3}" srcId="{0526B42B-A961-8E4B-AF90-581CDDE0D269}" destId="{24D70F4D-B6CB-4C4C-BE8A-089E948186CA}" srcOrd="0" destOrd="0" parTransId="{EC009A2B-DDE7-504D-8CCD-26BD3C1AABCA}" sibTransId="{7C028B7A-C904-BF46-A61E-67709FEF429F}"/>
    <dgm:cxn modelId="{EED86363-15EC-A34E-B4D9-7D8664336D99}" type="presOf" srcId="{97A2F266-044E-B244-8BB7-CFFB592F0AC7}" destId="{C38C51C9-702D-7646-B139-D9D4F54422B7}" srcOrd="0" destOrd="0" presId="urn:microsoft.com/office/officeart/2005/8/layout/default"/>
    <dgm:cxn modelId="{01EB0F66-8BD5-FB4D-BF68-28BEF9EC3656}" type="presOf" srcId="{0526B42B-A961-8E4B-AF90-581CDDE0D269}" destId="{83140C4B-1ED9-6244-87F0-21FE22A97E68}" srcOrd="0" destOrd="0" presId="urn:microsoft.com/office/officeart/2005/8/layout/default"/>
    <dgm:cxn modelId="{EC6F506E-B474-4A44-9B93-6BBE20E95919}" type="presOf" srcId="{7F09DB8F-082A-AD47-880B-96E9AF74CF00}" destId="{C1048DE8-7199-7B45-A762-D1FEBE5D9442}" srcOrd="0" destOrd="0" presId="urn:microsoft.com/office/officeart/2005/8/layout/default"/>
    <dgm:cxn modelId="{70E2AC79-30A0-B243-915B-061B771F1A0B}" type="presOf" srcId="{24D70F4D-B6CB-4C4C-BE8A-089E948186CA}" destId="{C4F6EE8D-EF0A-8944-95B2-5ECFD6FEFEFA}" srcOrd="0" destOrd="0" presId="urn:microsoft.com/office/officeart/2005/8/layout/default"/>
    <dgm:cxn modelId="{AA957B7A-572C-AB43-AF47-987D2031E61B}" srcId="{0526B42B-A961-8E4B-AF90-581CDDE0D269}" destId="{17E1615B-D847-1340-B3F5-BC114DAE9D4C}" srcOrd="1" destOrd="0" parTransId="{C8D10733-2C57-5546-A980-35472AD92B52}" sibTransId="{E1CCB83B-D2AA-1C4B-9CB3-20323314FFFA}"/>
    <dgm:cxn modelId="{1B422786-A1C8-8E47-B87E-22EA48883706}" type="presOf" srcId="{17E1615B-D847-1340-B3F5-BC114DAE9D4C}" destId="{F2E701ED-72DC-014C-BFD2-353CB5037108}" srcOrd="0" destOrd="0" presId="urn:microsoft.com/office/officeart/2005/8/layout/default"/>
    <dgm:cxn modelId="{4D0BC587-2AAC-934D-B320-B6B49A98327B}" type="presOf" srcId="{5A0FF5C2-B0F4-1844-956A-EF5152CC8DFA}" destId="{546696D3-4389-6841-8076-88466F6BD39A}" srcOrd="0" destOrd="0" presId="urn:microsoft.com/office/officeart/2005/8/layout/default"/>
    <dgm:cxn modelId="{5FF0CC8D-B4B8-064D-B7AA-1717AC21972F}" srcId="{0526B42B-A961-8E4B-AF90-581CDDE0D269}" destId="{7F09DB8F-082A-AD47-880B-96E9AF74CF00}" srcOrd="2" destOrd="0" parTransId="{72E323F2-0D80-E249-B1CF-C38F4566E93A}" sibTransId="{D253E289-A793-8F4E-BF7A-BA1E7A50C135}"/>
    <dgm:cxn modelId="{320DBABF-7ADF-004A-BC96-45289336498E}" srcId="{0526B42B-A961-8E4B-AF90-581CDDE0D269}" destId="{5A0FF5C2-B0F4-1844-956A-EF5152CC8DFA}" srcOrd="3" destOrd="0" parTransId="{657A2DAB-963B-AA45-9B4E-239A120A500A}" sibTransId="{79F97CFB-21A3-264B-951A-02B54BE575A2}"/>
    <dgm:cxn modelId="{490874FC-F210-E94E-886A-01563B5E18A4}" srcId="{0526B42B-A961-8E4B-AF90-581CDDE0D269}" destId="{97A2F266-044E-B244-8BB7-CFFB592F0AC7}" srcOrd="4" destOrd="0" parTransId="{E9E196B4-BEBB-6446-B1C0-0C5F21ADA428}" sibTransId="{3C347A19-41D4-EC46-B237-59EF1D5344B1}"/>
    <dgm:cxn modelId="{35A95274-A89A-F04F-96B2-CA0B176159F7}" type="presParOf" srcId="{83140C4B-1ED9-6244-87F0-21FE22A97E68}" destId="{C4F6EE8D-EF0A-8944-95B2-5ECFD6FEFEFA}" srcOrd="0" destOrd="0" presId="urn:microsoft.com/office/officeart/2005/8/layout/default"/>
    <dgm:cxn modelId="{C7042E82-FE4A-834A-99BD-1A4A4F840BC7}" type="presParOf" srcId="{83140C4B-1ED9-6244-87F0-21FE22A97E68}" destId="{277DD03D-C32D-0A47-87C5-9216BFC63B27}" srcOrd="1" destOrd="0" presId="urn:microsoft.com/office/officeart/2005/8/layout/default"/>
    <dgm:cxn modelId="{B4156935-4491-FE4C-813C-9B16C411A573}" type="presParOf" srcId="{83140C4B-1ED9-6244-87F0-21FE22A97E68}" destId="{F2E701ED-72DC-014C-BFD2-353CB5037108}" srcOrd="2" destOrd="0" presId="urn:microsoft.com/office/officeart/2005/8/layout/default"/>
    <dgm:cxn modelId="{70520FBE-491B-4448-A49F-08AFC16CAE3E}" type="presParOf" srcId="{83140C4B-1ED9-6244-87F0-21FE22A97E68}" destId="{8960C2DC-3FD8-2343-9713-CA7D52D3D515}" srcOrd="3" destOrd="0" presId="urn:microsoft.com/office/officeart/2005/8/layout/default"/>
    <dgm:cxn modelId="{BD21312B-DF64-0041-9109-2E20B1CCC333}" type="presParOf" srcId="{83140C4B-1ED9-6244-87F0-21FE22A97E68}" destId="{C1048DE8-7199-7B45-A762-D1FEBE5D9442}" srcOrd="4" destOrd="0" presId="urn:microsoft.com/office/officeart/2005/8/layout/default"/>
    <dgm:cxn modelId="{32E828DB-9948-9242-8043-CFCF4C8E2DA5}" type="presParOf" srcId="{83140C4B-1ED9-6244-87F0-21FE22A97E68}" destId="{E3AE27FC-F29C-AB4F-B845-3AC7FE40A7F5}" srcOrd="5" destOrd="0" presId="urn:microsoft.com/office/officeart/2005/8/layout/default"/>
    <dgm:cxn modelId="{9495D49F-6765-2E43-B2FF-6CD95C601E7E}" type="presParOf" srcId="{83140C4B-1ED9-6244-87F0-21FE22A97E68}" destId="{546696D3-4389-6841-8076-88466F6BD39A}" srcOrd="6" destOrd="0" presId="urn:microsoft.com/office/officeart/2005/8/layout/default"/>
    <dgm:cxn modelId="{8CE8C3FD-E8C5-0545-9C62-93B04C5FC214}" type="presParOf" srcId="{83140C4B-1ED9-6244-87F0-21FE22A97E68}" destId="{BED241B7-99F7-AE48-B639-FEA29858E9CD}" srcOrd="7" destOrd="0" presId="urn:microsoft.com/office/officeart/2005/8/layout/default"/>
    <dgm:cxn modelId="{13107019-5D8C-E54A-9163-D198C2CC5121}" type="presParOf" srcId="{83140C4B-1ED9-6244-87F0-21FE22A97E68}" destId="{C38C51C9-702D-7646-B139-D9D4F54422B7}" srcOrd="8"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583BB-51D7-AD40-8AE3-C30F85154D8E}">
      <dsp:nvSpPr>
        <dsp:cNvPr id="0" name=""/>
        <dsp:cNvSpPr/>
      </dsp:nvSpPr>
      <dsp:spPr>
        <a:xfrm>
          <a:off x="384717" y="3"/>
          <a:ext cx="3898154" cy="12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11430" rIns="0" bIns="11430" numCol="1" spcCol="1270" anchor="ctr" anchorCtr="0">
          <a:noAutofit/>
        </a:bodyPr>
        <a:lstStyle/>
        <a:p>
          <a:pPr marL="0" lvl="0" indent="0" algn="ctr" defTabSz="800100">
            <a:lnSpc>
              <a:spcPct val="90000"/>
            </a:lnSpc>
            <a:spcBef>
              <a:spcPct val="0"/>
            </a:spcBef>
            <a:spcAft>
              <a:spcPct val="35000"/>
            </a:spcAft>
            <a:buNone/>
          </a:pPr>
          <a:r>
            <a:rPr lang="en-US" sz="1800" kern="1200" dirty="0"/>
            <a:t>Aging AAPC membership</a:t>
          </a:r>
        </a:p>
      </dsp:txBody>
      <dsp:txXfrm>
        <a:off x="1011581" y="3"/>
        <a:ext cx="2644426" cy="1253728"/>
      </dsp:txXfrm>
    </dsp:sp>
    <dsp:sp modelId="{6A605132-AAB6-4D4C-800A-8DB8D626752B}">
      <dsp:nvSpPr>
        <dsp:cNvPr id="0" name=""/>
        <dsp:cNvSpPr/>
      </dsp:nvSpPr>
      <dsp:spPr>
        <a:xfrm>
          <a:off x="399856" y="1486962"/>
          <a:ext cx="3757454" cy="12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marL="0" lvl="0" indent="0" algn="ctr" defTabSz="711200">
            <a:lnSpc>
              <a:spcPct val="90000"/>
            </a:lnSpc>
            <a:spcBef>
              <a:spcPct val="0"/>
            </a:spcBef>
            <a:spcAft>
              <a:spcPct val="35000"/>
            </a:spcAft>
            <a:buNone/>
          </a:pPr>
          <a:r>
            <a:rPr lang="en-US" sz="1600" kern="1200" dirty="0"/>
            <a:t>Minimal AAPC programs that qualified graduates for state licensure</a:t>
          </a:r>
        </a:p>
      </dsp:txBody>
      <dsp:txXfrm>
        <a:off x="1026720" y="1486962"/>
        <a:ext cx="2503726" cy="1253728"/>
      </dsp:txXfrm>
    </dsp:sp>
    <dsp:sp modelId="{8ED00BB3-27E3-8443-B87E-AF64F0ECD466}">
      <dsp:nvSpPr>
        <dsp:cNvPr id="0" name=""/>
        <dsp:cNvSpPr/>
      </dsp:nvSpPr>
      <dsp:spPr>
        <a:xfrm>
          <a:off x="384717" y="2858554"/>
          <a:ext cx="3960746" cy="125372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8890" rIns="0" bIns="8890" numCol="1" spcCol="1270" anchor="ctr" anchorCtr="0">
          <a:noAutofit/>
        </a:bodyPr>
        <a:lstStyle/>
        <a:p>
          <a:pPr marL="0" lvl="0" indent="0" algn="l" defTabSz="622300">
            <a:lnSpc>
              <a:spcPct val="90000"/>
            </a:lnSpc>
            <a:spcBef>
              <a:spcPct val="0"/>
            </a:spcBef>
            <a:spcAft>
              <a:spcPct val="35000"/>
            </a:spcAft>
            <a:buNone/>
          </a:pPr>
          <a:r>
            <a:rPr lang="en-US" sz="1400" kern="1200" dirty="0"/>
            <a:t>AAPC retained a regionally-based structure unlike AAMFT and NBCC who prepared for state licensure by forming state divisions</a:t>
          </a:r>
        </a:p>
      </dsp:txBody>
      <dsp:txXfrm>
        <a:off x="1011581" y="2858554"/>
        <a:ext cx="2707018" cy="1253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F7ACC2-0A88-E342-B19B-BE68B9A7913E}">
      <dsp:nvSpPr>
        <dsp:cNvPr id="0" name=""/>
        <dsp:cNvSpPr/>
      </dsp:nvSpPr>
      <dsp:spPr>
        <a:xfrm>
          <a:off x="0" y="26100"/>
          <a:ext cx="4754880" cy="1818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National trend among licensed therapists in a financial crunch is to forego cognate certifications to maintain mandated state licenses with CE’s</a:t>
          </a:r>
        </a:p>
      </dsp:txBody>
      <dsp:txXfrm>
        <a:off x="88756" y="114856"/>
        <a:ext cx="4577368" cy="1640667"/>
      </dsp:txXfrm>
    </dsp:sp>
    <dsp:sp modelId="{CFB149B6-ADEB-7244-B1B2-B01818DD6622}">
      <dsp:nvSpPr>
        <dsp:cNvPr id="0" name=""/>
        <dsp:cNvSpPr/>
      </dsp:nvSpPr>
      <dsp:spPr>
        <a:xfrm>
          <a:off x="0" y="1904760"/>
          <a:ext cx="4754880" cy="181817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AAPC foresaw that it no longer could afford its overhead but could share such with ACPE</a:t>
          </a:r>
        </a:p>
      </dsp:txBody>
      <dsp:txXfrm>
        <a:off x="88756" y="1993516"/>
        <a:ext cx="4577368" cy="16406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38DE88-FD8E-E64F-88BE-15A8B847AA19}">
      <dsp:nvSpPr>
        <dsp:cNvPr id="0" name=""/>
        <dsp:cNvSpPr/>
      </dsp:nvSpPr>
      <dsp:spPr>
        <a:xfrm>
          <a:off x="0" y="453496"/>
          <a:ext cx="4754880" cy="128016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688581-8A2A-074F-A6A7-01A03D2E5073}">
      <dsp:nvSpPr>
        <dsp:cNvPr id="0" name=""/>
        <dsp:cNvSpPr/>
      </dsp:nvSpPr>
      <dsp:spPr>
        <a:xfrm>
          <a:off x="52" y="0"/>
          <a:ext cx="2087457" cy="128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b" anchorCtr="0">
          <a:noAutofit/>
        </a:bodyPr>
        <a:lstStyle/>
        <a:p>
          <a:pPr marL="0" lvl="0" indent="0" algn="ctr" defTabSz="933450">
            <a:lnSpc>
              <a:spcPct val="90000"/>
            </a:lnSpc>
            <a:spcBef>
              <a:spcPct val="0"/>
            </a:spcBef>
            <a:spcAft>
              <a:spcPct val="35000"/>
            </a:spcAft>
            <a:buNone/>
          </a:pPr>
          <a:endParaRPr lang="en-US" sz="2100" kern="1200" dirty="0"/>
        </a:p>
      </dsp:txBody>
      <dsp:txXfrm>
        <a:off x="52" y="0"/>
        <a:ext cx="2087457" cy="1280160"/>
      </dsp:txXfrm>
    </dsp:sp>
    <dsp:sp modelId="{EA6E3C1C-0318-5144-AD79-9B0896D7166E}">
      <dsp:nvSpPr>
        <dsp:cNvPr id="0" name=""/>
        <dsp:cNvSpPr/>
      </dsp:nvSpPr>
      <dsp:spPr>
        <a:xfrm>
          <a:off x="834333" y="958266"/>
          <a:ext cx="320040" cy="3200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FBD6D3-01CC-F14C-A508-47E8D48101C3}">
      <dsp:nvSpPr>
        <dsp:cNvPr id="0" name=""/>
        <dsp:cNvSpPr/>
      </dsp:nvSpPr>
      <dsp:spPr>
        <a:xfrm>
          <a:off x="1116841" y="672413"/>
          <a:ext cx="2087457" cy="907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t" anchorCtr="0">
          <a:noAutofit/>
        </a:bodyPr>
        <a:lstStyle/>
        <a:p>
          <a:pPr marL="0" lvl="0" indent="0" algn="ctr" defTabSz="933450">
            <a:lnSpc>
              <a:spcPct val="90000"/>
            </a:lnSpc>
            <a:spcBef>
              <a:spcPct val="0"/>
            </a:spcBef>
            <a:spcAft>
              <a:spcPct val="35000"/>
            </a:spcAft>
            <a:buNone/>
          </a:pPr>
          <a:r>
            <a:rPr lang="en-US" sz="2100" b="1" kern="1200" dirty="0">
              <a:solidFill>
                <a:schemeClr val="accent1">
                  <a:lumMod val="75000"/>
                </a:schemeClr>
              </a:solidFill>
            </a:rPr>
            <a:t>NORTH CAROLINA</a:t>
          </a:r>
        </a:p>
      </dsp:txBody>
      <dsp:txXfrm>
        <a:off x="1116841" y="672413"/>
        <a:ext cx="2087457" cy="907415"/>
      </dsp:txXfrm>
    </dsp:sp>
    <dsp:sp modelId="{69B72244-D01A-EC40-8285-37C16C3A67FF}">
      <dsp:nvSpPr>
        <dsp:cNvPr id="0" name=""/>
        <dsp:cNvSpPr/>
      </dsp:nvSpPr>
      <dsp:spPr>
        <a:xfrm>
          <a:off x="3112661" y="964955"/>
          <a:ext cx="320040" cy="3200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F6EE8D-EF0A-8944-95B2-5ECFD6FEFEFA}">
      <dsp:nvSpPr>
        <dsp:cNvPr id="0" name=""/>
        <dsp:cNvSpPr/>
      </dsp:nvSpPr>
      <dsp:spPr>
        <a:xfrm>
          <a:off x="697746" y="642"/>
          <a:ext cx="1599557" cy="9597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Arkansas</a:t>
          </a:r>
        </a:p>
      </dsp:txBody>
      <dsp:txXfrm>
        <a:off x="697746" y="642"/>
        <a:ext cx="1599557" cy="959734"/>
      </dsp:txXfrm>
    </dsp:sp>
    <dsp:sp modelId="{F2E701ED-72DC-014C-BFD2-353CB5037108}">
      <dsp:nvSpPr>
        <dsp:cNvPr id="0" name=""/>
        <dsp:cNvSpPr/>
      </dsp:nvSpPr>
      <dsp:spPr>
        <a:xfrm>
          <a:off x="2457259" y="642"/>
          <a:ext cx="1599557" cy="9597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Kentucky</a:t>
          </a:r>
        </a:p>
      </dsp:txBody>
      <dsp:txXfrm>
        <a:off x="2457259" y="642"/>
        <a:ext cx="1599557" cy="959734"/>
      </dsp:txXfrm>
    </dsp:sp>
    <dsp:sp modelId="{C1048DE8-7199-7B45-A762-D1FEBE5D9442}">
      <dsp:nvSpPr>
        <dsp:cNvPr id="0" name=""/>
        <dsp:cNvSpPr/>
      </dsp:nvSpPr>
      <dsp:spPr>
        <a:xfrm>
          <a:off x="697746" y="1120332"/>
          <a:ext cx="1599557" cy="9597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Maine</a:t>
          </a:r>
        </a:p>
      </dsp:txBody>
      <dsp:txXfrm>
        <a:off x="697746" y="1120332"/>
        <a:ext cx="1599557" cy="959734"/>
      </dsp:txXfrm>
    </dsp:sp>
    <dsp:sp modelId="{546696D3-4389-6841-8076-88466F6BD39A}">
      <dsp:nvSpPr>
        <dsp:cNvPr id="0" name=""/>
        <dsp:cNvSpPr/>
      </dsp:nvSpPr>
      <dsp:spPr>
        <a:xfrm>
          <a:off x="2457259" y="1120332"/>
          <a:ext cx="1599557" cy="9597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t>New</a:t>
          </a:r>
        </a:p>
        <a:p>
          <a:pPr marL="0" lvl="0" indent="0" algn="ctr" defTabSz="889000">
            <a:lnSpc>
              <a:spcPct val="90000"/>
            </a:lnSpc>
            <a:spcBef>
              <a:spcPct val="0"/>
            </a:spcBef>
            <a:spcAft>
              <a:spcPct val="35000"/>
            </a:spcAft>
            <a:buNone/>
          </a:pPr>
          <a:r>
            <a:rPr lang="en-US" sz="2000" kern="1200" dirty="0"/>
            <a:t>Hampshire</a:t>
          </a:r>
        </a:p>
      </dsp:txBody>
      <dsp:txXfrm>
        <a:off x="2457259" y="1120332"/>
        <a:ext cx="1599557" cy="959734"/>
      </dsp:txXfrm>
    </dsp:sp>
    <dsp:sp modelId="{C38C51C9-702D-7646-B139-D9D4F54422B7}">
      <dsp:nvSpPr>
        <dsp:cNvPr id="0" name=""/>
        <dsp:cNvSpPr/>
      </dsp:nvSpPr>
      <dsp:spPr>
        <a:xfrm>
          <a:off x="1512024" y="2240023"/>
          <a:ext cx="1730513" cy="95973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Tennessee</a:t>
          </a:r>
        </a:p>
      </dsp:txBody>
      <dsp:txXfrm>
        <a:off x="1512024" y="2240023"/>
        <a:ext cx="1730513" cy="95973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angle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48A87A34-81AB-432B-8DAE-1953F412C126}" type="datetimeFigureOut">
              <a:rPr lang="en-US" smtClean="0"/>
              <a:t>1/31/23</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2"/>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414102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950515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231522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sz="18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997126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9" name="Rectangle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angle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angle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8A87A34-81AB-432B-8DAE-1953F412C126}" type="datetimeFigureOut">
              <a:rPr lang="en-US" smtClean="0"/>
              <a:t>1/31/23</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solidFill>
                  <a:schemeClr val="tx2"/>
                </a:solidFil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54816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61804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8" name="Footer Placeholder 7"/>
          <p:cNvSpPr>
            <a:spLocks noGrp="1"/>
          </p:cNvSpPr>
          <p:nvPr>
            <p:ph type="ftr" sz="quarter" idx="11"/>
          </p:nvPr>
        </p:nvSpPr>
        <p:spPr/>
        <p:txBody>
          <a:bodyPr/>
          <a:lstStyle>
            <a:lvl1pPr>
              <a:defRPr>
                <a:solidFill>
                  <a:schemeClr val="tx2"/>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870862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4" name="Footer Placeholder 3"/>
          <p:cNvSpPr>
            <a:spLocks noGrp="1"/>
          </p:cNvSpPr>
          <p:nvPr>
            <p:ph type="ftr" sz="quarter" idx="11"/>
          </p:nvPr>
        </p:nvSpPr>
        <p:spPr/>
        <p:txBody>
          <a:bodyPr/>
          <a:lstStyle>
            <a:lvl1pPr>
              <a:defRPr>
                <a:solidFill>
                  <a:schemeClr val="tx2"/>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201503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lstStyle>
          <a:p>
            <a:endParaRPr lang="en-US" dirty="0"/>
          </a:p>
        </p:txBody>
      </p:sp>
      <p:sp>
        <p:nvSpPr>
          <p:cNvPr id="4" name="Slide Number Placeholder 3"/>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1303387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4" name="Rectangle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angle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angle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790575" y="704850"/>
            <a:ext cx="7562850" cy="51435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tx2"/>
                </a:solidFill>
              </a:defRPr>
            </a:lvl1pPr>
          </a:lstStyle>
          <a:p>
            <a:fld id="{48A87A34-81AB-432B-8DAE-1953F412C126}" type="datetimeFigureOut">
              <a:rPr lang="en-US" smtClean="0"/>
              <a:t>1/31/23</a:t>
            </a:fld>
            <a:endParaRPr lang="en-US" dirty="0"/>
          </a:p>
        </p:txBody>
      </p:sp>
      <p:sp>
        <p:nvSpPr>
          <p:cNvPr id="6" name="Footer Placeholder 5"/>
          <p:cNvSpPr>
            <a:spLocks noGrp="1"/>
          </p:cNvSpPr>
          <p:nvPr>
            <p:ph type="ftr" sz="quarter" idx="11"/>
          </p:nvPr>
        </p:nvSpPr>
        <p:spPr>
          <a:xfrm>
            <a:off x="3439158" y="6214535"/>
            <a:ext cx="5184648" cy="256032"/>
          </a:xfrm>
        </p:spPr>
        <p:txBody>
          <a:bodyPr/>
          <a:lstStyle>
            <a:lvl1pPr algn="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lstStyle>
          <a:p>
            <a:fld id="{6D22F896-40B5-4ADD-8801-0D06FADFA095}" type="slidenum">
              <a:rPr lang="en-US" smtClean="0"/>
              <a:t>‹#›</a:t>
            </a:fld>
            <a:endParaRPr lang="en-US" dirty="0"/>
          </a:p>
        </p:txBody>
      </p:sp>
      <p:sp>
        <p:nvSpPr>
          <p:cNvPr id="11" name="Rectangle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18519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601076" cy="6382512"/>
          </a:xfrm>
          <a:solidFill>
            <a:srgbClr val="808080"/>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48A87A34-81AB-432B-8DAE-1953F412C126}" type="datetimeFigureOut">
              <a:rPr lang="en-US" smtClean="0"/>
              <a:pPr/>
              <a:t>1/31/23</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63410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angle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fld id="{48A87A34-81AB-432B-8DAE-1953F412C126}" type="datetimeFigureOut">
              <a:rPr lang="en-US" smtClean="0"/>
              <a:pPr/>
              <a:t>1/31/23</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5449953"/>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svg"/><Relationship Id="rId7" Type="http://schemas.openxmlformats.org/officeDocument/2006/relationships/image" Target="../media/image10.sv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54220-7A25-4E49-BD53-32327E614233}"/>
              </a:ext>
            </a:extLst>
          </p:cNvPr>
          <p:cNvSpPr>
            <a:spLocks noGrp="1"/>
          </p:cNvSpPr>
          <p:nvPr>
            <p:ph type="ctrTitle"/>
          </p:nvPr>
        </p:nvSpPr>
        <p:spPr/>
        <p:txBody>
          <a:bodyPr/>
          <a:lstStyle/>
          <a:p>
            <a:r>
              <a:rPr lang="en-US" sz="5000" i="1" dirty="0"/>
              <a:t>MINISTRY AT THE GRASS ROOTS OF PASTORAL PSYCHOTHERAPY POST AAPC</a:t>
            </a:r>
          </a:p>
        </p:txBody>
      </p:sp>
      <p:sp>
        <p:nvSpPr>
          <p:cNvPr id="3" name="Subtitle 2">
            <a:extLst>
              <a:ext uri="{FF2B5EF4-FFF2-40B4-BE49-F238E27FC236}">
                <a16:creationId xmlns:a16="http://schemas.microsoft.com/office/drawing/2014/main" id="{AD98AC7F-A85B-F51F-0075-9A6C550994BC}"/>
              </a:ext>
            </a:extLst>
          </p:cNvPr>
          <p:cNvSpPr>
            <a:spLocks noGrp="1"/>
          </p:cNvSpPr>
          <p:nvPr>
            <p:ph type="subTitle" idx="1"/>
          </p:nvPr>
        </p:nvSpPr>
        <p:spPr/>
        <p:txBody>
          <a:bodyPr>
            <a:normAutofit fontScale="92500" lnSpcReduction="20000"/>
          </a:bodyPr>
          <a:lstStyle/>
          <a:p>
            <a:r>
              <a:rPr lang="en-US" dirty="0"/>
              <a:t>JAMES W. PRUETT, PhD, </a:t>
            </a:r>
            <a:r>
              <a:rPr lang="en-US" dirty="0" err="1"/>
              <a:t>DMin</a:t>
            </a:r>
            <a:endParaRPr lang="en-US" dirty="0"/>
          </a:p>
          <a:p>
            <a:r>
              <a:rPr lang="en-US" dirty="0"/>
              <a:t>LPC/S, LMFT/S, LCMHC/S, LCPT, CFBPPC</a:t>
            </a:r>
          </a:p>
        </p:txBody>
      </p:sp>
    </p:spTree>
    <p:extLst>
      <p:ext uri="{BB962C8B-B14F-4D97-AF65-F5344CB8AC3E}">
        <p14:creationId xmlns:p14="http://schemas.microsoft.com/office/powerpoint/2010/main" val="1327452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2EE62755-D6FA-E8B7-6AF5-C07049C6B96D}"/>
              </a:ext>
            </a:extLst>
          </p:cNvPr>
          <p:cNvSpPr>
            <a:spLocks noGrp="1"/>
          </p:cNvSpPr>
          <p:nvPr>
            <p:ph type="title"/>
          </p:nvPr>
        </p:nvSpPr>
        <p:spPr/>
        <p:txBody>
          <a:bodyPr>
            <a:noAutofit/>
          </a:bodyPr>
          <a:lstStyle/>
          <a:p>
            <a:pPr algn="ctr"/>
            <a:r>
              <a:rPr lang="en-US" sz="3600" dirty="0"/>
              <a:t>THE CONSOLIDATION BIRTHED THE SPIRITUALLY INTEGRATED PSYCHOTHERAPY TRAINING PROGRAM (SIP)</a:t>
            </a:r>
          </a:p>
        </p:txBody>
      </p:sp>
      <p:sp>
        <p:nvSpPr>
          <p:cNvPr id="9" name="Content Placeholder 8">
            <a:extLst>
              <a:ext uri="{FF2B5EF4-FFF2-40B4-BE49-F238E27FC236}">
                <a16:creationId xmlns:a16="http://schemas.microsoft.com/office/drawing/2014/main" id="{62EDA002-0CC0-4C0B-1F42-0B5521A536DE}"/>
              </a:ext>
            </a:extLst>
          </p:cNvPr>
          <p:cNvSpPr>
            <a:spLocks noGrp="1"/>
          </p:cNvSpPr>
          <p:nvPr>
            <p:ph sz="half" idx="1"/>
          </p:nvPr>
        </p:nvSpPr>
        <p:spPr>
          <a:xfrm>
            <a:off x="1066800" y="2350255"/>
            <a:ext cx="4754880" cy="3749040"/>
          </a:xfrm>
        </p:spPr>
        <p:txBody>
          <a:bodyPr>
            <a:normAutofit fontScale="92500" lnSpcReduction="10000"/>
          </a:bodyPr>
          <a:lstStyle/>
          <a:p>
            <a:r>
              <a:rPr lang="en-US" sz="2000" dirty="0"/>
              <a:t>When AAPC and ACPE consolidated, AAPC persons became a part of the organizational leadership structure of ACPE</a:t>
            </a:r>
          </a:p>
          <a:p>
            <a:endParaRPr lang="en-US" dirty="0"/>
          </a:p>
          <a:p>
            <a:r>
              <a:rPr lang="en-US" sz="2000" dirty="0"/>
              <a:t>State Licensed AAPC Fellows and Diplomates could choose to be certified as ACPE Spiritually Integrated Psychotherapists</a:t>
            </a:r>
          </a:p>
        </p:txBody>
      </p:sp>
      <p:sp>
        <p:nvSpPr>
          <p:cNvPr id="10" name="Content Placeholder 9">
            <a:extLst>
              <a:ext uri="{FF2B5EF4-FFF2-40B4-BE49-F238E27FC236}">
                <a16:creationId xmlns:a16="http://schemas.microsoft.com/office/drawing/2014/main" id="{A65934A4-38E0-25B0-FDE0-5823BF62CEE8}"/>
              </a:ext>
            </a:extLst>
          </p:cNvPr>
          <p:cNvSpPr>
            <a:spLocks noGrp="1"/>
          </p:cNvSpPr>
          <p:nvPr>
            <p:ph sz="half" idx="2"/>
          </p:nvPr>
        </p:nvSpPr>
        <p:spPr>
          <a:xfrm>
            <a:off x="6370320" y="2350255"/>
            <a:ext cx="4923756" cy="3749040"/>
          </a:xfrm>
        </p:spPr>
        <p:txBody>
          <a:bodyPr>
            <a:normAutofit fontScale="92500" lnSpcReduction="10000"/>
          </a:bodyPr>
          <a:lstStyle/>
          <a:p>
            <a:r>
              <a:rPr lang="en-US" sz="2000" dirty="0"/>
              <a:t>These persons could apply to train as a faculty member of the SIP Training Program, a 30-contact-hour program which was refined from the original model of the AAPC SE Region and is designed for fully licensed psychotherapists, granting 28 NBCC CE’s</a:t>
            </a:r>
          </a:p>
          <a:p>
            <a:endParaRPr lang="en-US" sz="2000" dirty="0"/>
          </a:p>
          <a:p>
            <a:r>
              <a:rPr lang="en-US" sz="2000" dirty="0"/>
              <a:t>Graduates of the SIP Training Program may enter a Community of Practice for support in processing difficult cases</a:t>
            </a:r>
          </a:p>
        </p:txBody>
      </p:sp>
    </p:spTree>
    <p:extLst>
      <p:ext uri="{BB962C8B-B14F-4D97-AF65-F5344CB8AC3E}">
        <p14:creationId xmlns:p14="http://schemas.microsoft.com/office/powerpoint/2010/main" val="288572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95377B5-4C45-FA0E-0FDC-E8AFDC7571B4}"/>
              </a:ext>
            </a:extLst>
          </p:cNvPr>
          <p:cNvSpPr>
            <a:spLocks noGrp="1"/>
          </p:cNvSpPr>
          <p:nvPr>
            <p:ph type="title"/>
          </p:nvPr>
        </p:nvSpPr>
        <p:spPr/>
        <p:txBody>
          <a:bodyPr/>
          <a:lstStyle/>
          <a:p>
            <a:r>
              <a:rPr lang="en-US" sz="4400" dirty="0"/>
              <a:t>THE COLLEGE OF PASTORAL SUPERVISION AND PSYCHOTHERAPY (CPSP) EXISTS IN PARALLEL TO THE AAPC AND ACPE CONSOLIDATION</a:t>
            </a:r>
          </a:p>
        </p:txBody>
      </p:sp>
    </p:spTree>
    <p:extLst>
      <p:ext uri="{BB962C8B-B14F-4D97-AF65-F5344CB8AC3E}">
        <p14:creationId xmlns:p14="http://schemas.microsoft.com/office/powerpoint/2010/main" val="1594917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CEF8C-6921-0109-DA30-5F26F19B72A1}"/>
              </a:ext>
            </a:extLst>
          </p:cNvPr>
          <p:cNvSpPr>
            <a:spLocks noGrp="1"/>
          </p:cNvSpPr>
          <p:nvPr>
            <p:ph type="title"/>
          </p:nvPr>
        </p:nvSpPr>
        <p:spPr/>
        <p:txBody>
          <a:bodyPr/>
          <a:lstStyle/>
          <a:p>
            <a:pPr algn="ctr"/>
            <a:r>
              <a:rPr lang="en-US" dirty="0"/>
              <a:t>MY CONTEXT WITH CPSP</a:t>
            </a:r>
          </a:p>
        </p:txBody>
      </p:sp>
      <p:sp>
        <p:nvSpPr>
          <p:cNvPr id="3" name="Content Placeholder 2">
            <a:extLst>
              <a:ext uri="{FF2B5EF4-FFF2-40B4-BE49-F238E27FC236}">
                <a16:creationId xmlns:a16="http://schemas.microsoft.com/office/drawing/2014/main" id="{BD194DFE-B28F-0C19-3F34-597D45DCA2DF}"/>
              </a:ext>
            </a:extLst>
          </p:cNvPr>
          <p:cNvSpPr>
            <a:spLocks noGrp="1"/>
          </p:cNvSpPr>
          <p:nvPr>
            <p:ph sz="half" idx="1"/>
          </p:nvPr>
        </p:nvSpPr>
        <p:spPr>
          <a:xfrm>
            <a:off x="667265" y="1828800"/>
            <a:ext cx="5154415" cy="4275438"/>
          </a:xfrm>
        </p:spPr>
        <p:txBody>
          <a:bodyPr>
            <a:normAutofit lnSpcReduction="10000"/>
          </a:bodyPr>
          <a:lstStyle/>
          <a:p>
            <a:r>
              <a:rPr lang="en-US" sz="2400" dirty="0">
                <a:latin typeface="Bradley Hand" pitchFamily="2" charset="77"/>
              </a:rPr>
              <a:t>I</a:t>
            </a:r>
            <a:r>
              <a:rPr lang="en-US" sz="2400" dirty="0">
                <a:effectLst>
                  <a:innerShdw blurRad="63500" dist="50800" dir="13500000">
                    <a:prstClr val="black">
                      <a:alpha val="50000"/>
                    </a:prstClr>
                  </a:innerShdw>
                </a:effectLst>
                <a:latin typeface="Bradley Hand" pitchFamily="2" charset="77"/>
              </a:rPr>
              <a:t>, like several of my colleagues, have been certified by both AAPC and CPSP because many of the requirements are interchangeable</a:t>
            </a:r>
            <a:r>
              <a:rPr lang="en-US" sz="2400" dirty="0">
                <a:effectLst>
                  <a:innerShdw blurRad="63500" dist="50800" dir="13500000">
                    <a:prstClr val="black">
                      <a:alpha val="50000"/>
                    </a:prstClr>
                  </a:innerShdw>
                </a:effectLst>
                <a:latin typeface="Algerian" pitchFamily="82" charset="77"/>
              </a:rPr>
              <a:t>.</a:t>
            </a:r>
          </a:p>
          <a:p>
            <a:endParaRPr lang="en-US" dirty="0"/>
          </a:p>
          <a:p>
            <a:r>
              <a:rPr lang="en-US" sz="2400" dirty="0">
                <a:latin typeface="Bradley Hand" pitchFamily="2" charset="77"/>
              </a:rPr>
              <a:t>As Chair of the AAPC Certification Committee, I led AAPC to accept CPSP supervision as well as its clinical pastoral education.  The reverse already seemed in place because CPSP used AAPC’s standards to develop its standards</a:t>
            </a:r>
            <a:r>
              <a:rPr lang="en-US" sz="2400" dirty="0"/>
              <a:t>.</a:t>
            </a:r>
          </a:p>
        </p:txBody>
      </p:sp>
      <p:sp>
        <p:nvSpPr>
          <p:cNvPr id="4" name="Content Placeholder 3">
            <a:extLst>
              <a:ext uri="{FF2B5EF4-FFF2-40B4-BE49-F238E27FC236}">
                <a16:creationId xmlns:a16="http://schemas.microsoft.com/office/drawing/2014/main" id="{D8F51C48-AEAE-C73E-C00F-094DC40690C8}"/>
              </a:ext>
            </a:extLst>
          </p:cNvPr>
          <p:cNvSpPr>
            <a:spLocks noGrp="1"/>
          </p:cNvSpPr>
          <p:nvPr>
            <p:ph sz="half" idx="2"/>
          </p:nvPr>
        </p:nvSpPr>
        <p:spPr>
          <a:xfrm>
            <a:off x="6370319" y="1828800"/>
            <a:ext cx="5154415" cy="4275438"/>
          </a:xfrm>
        </p:spPr>
        <p:txBody>
          <a:bodyPr>
            <a:noAutofit/>
          </a:bodyPr>
          <a:lstStyle/>
          <a:p>
            <a:pPr marL="0" indent="0">
              <a:buNone/>
            </a:pPr>
            <a:r>
              <a:rPr lang="en-US" sz="2000" dirty="0">
                <a:latin typeface="Bradley Hand" pitchFamily="2" charset="77"/>
              </a:rPr>
              <a:t>Currently I serve as:</a:t>
            </a:r>
          </a:p>
          <a:p>
            <a:pPr lvl="1"/>
            <a:r>
              <a:rPr lang="en-US" sz="2000" dirty="0">
                <a:latin typeface="Bradley Hand" pitchFamily="2" charset="77"/>
              </a:rPr>
              <a:t>A Member of the Chapter at Charlotte</a:t>
            </a:r>
          </a:p>
          <a:p>
            <a:pPr lvl="1"/>
            <a:endParaRPr lang="en-US" sz="2000" dirty="0">
              <a:latin typeface="Bradley Hand" pitchFamily="2" charset="77"/>
            </a:endParaRPr>
          </a:p>
          <a:p>
            <a:pPr lvl="1"/>
            <a:r>
              <a:rPr lang="en-US" sz="2000" dirty="0">
                <a:latin typeface="Bradley Hand" pitchFamily="2" charset="77"/>
              </a:rPr>
              <a:t>Chair of the Chapter of Diplomates</a:t>
            </a:r>
          </a:p>
          <a:p>
            <a:pPr lvl="1"/>
            <a:endParaRPr lang="en-US" sz="2000" dirty="0">
              <a:latin typeface="Bradley Hand" pitchFamily="2" charset="77"/>
            </a:endParaRPr>
          </a:p>
          <a:p>
            <a:pPr lvl="1"/>
            <a:r>
              <a:rPr lang="en-US" sz="2000" dirty="0">
                <a:latin typeface="Bradley Hand" pitchFamily="2" charset="77"/>
              </a:rPr>
              <a:t>A Member of the CPSP Committee seeking US Department of Education Accreditation for CPSP</a:t>
            </a:r>
          </a:p>
          <a:p>
            <a:pPr lvl="1"/>
            <a:endParaRPr lang="en-US" sz="2000" dirty="0">
              <a:latin typeface="Bradley Hand" pitchFamily="2" charset="77"/>
            </a:endParaRPr>
          </a:p>
          <a:p>
            <a:pPr lvl="1"/>
            <a:r>
              <a:rPr lang="en-US" sz="2000" dirty="0">
                <a:latin typeface="Bradley Hand" pitchFamily="2" charset="77"/>
              </a:rPr>
              <a:t>A Member of the CPSP Governing Council</a:t>
            </a:r>
          </a:p>
        </p:txBody>
      </p:sp>
    </p:spTree>
    <p:extLst>
      <p:ext uri="{BB962C8B-B14F-4D97-AF65-F5344CB8AC3E}">
        <p14:creationId xmlns:p14="http://schemas.microsoft.com/office/powerpoint/2010/main" val="3748012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01E5-400B-DF71-3037-E8B93B80E0E0}"/>
              </a:ext>
            </a:extLst>
          </p:cNvPr>
          <p:cNvSpPr>
            <a:spLocks noGrp="1"/>
          </p:cNvSpPr>
          <p:nvPr>
            <p:ph type="title"/>
          </p:nvPr>
        </p:nvSpPr>
        <p:spPr/>
        <p:txBody>
          <a:bodyPr>
            <a:normAutofit fontScale="90000"/>
          </a:bodyPr>
          <a:lstStyle/>
          <a:p>
            <a:pPr algn="ctr"/>
            <a:r>
              <a:rPr lang="en-US" dirty="0"/>
              <a:t>THE CPSP CHAPTER OF DIPLOMATES HAS 2 PRIMARY GOALS FOR 2023</a:t>
            </a:r>
          </a:p>
        </p:txBody>
      </p:sp>
      <p:sp>
        <p:nvSpPr>
          <p:cNvPr id="3" name="Content Placeholder 2">
            <a:extLst>
              <a:ext uri="{FF2B5EF4-FFF2-40B4-BE49-F238E27FC236}">
                <a16:creationId xmlns:a16="http://schemas.microsoft.com/office/drawing/2014/main" id="{06FBDFE0-0442-7D34-D158-1B2B719B7123}"/>
              </a:ext>
            </a:extLst>
          </p:cNvPr>
          <p:cNvSpPr>
            <a:spLocks noGrp="1"/>
          </p:cNvSpPr>
          <p:nvPr>
            <p:ph idx="1"/>
          </p:nvPr>
        </p:nvSpPr>
        <p:spPr/>
        <p:txBody>
          <a:bodyPr>
            <a:normAutofit/>
          </a:bodyPr>
          <a:lstStyle/>
          <a:p>
            <a:endParaRPr lang="en-US" sz="2400" dirty="0"/>
          </a:p>
          <a:p>
            <a:r>
              <a:rPr lang="en-US" sz="2400" dirty="0"/>
              <a:t>SUPPORT THE NEW CONTINUING EDUCATION COMMITTEE IT HELPED TO INSTITUTE FOR RELEVANT CE’s FOR ITS PLENARIES, EAST AND WEST TRAINING SEMINARS, AND CHAPTER MEETINGS</a:t>
            </a:r>
          </a:p>
          <a:p>
            <a:endParaRPr lang="en-US" sz="2400" dirty="0"/>
          </a:p>
          <a:p>
            <a:r>
              <a:rPr lang="en-US" sz="2400" dirty="0"/>
              <a:t>FOSTERING NEW PSYCHOTHERAPY CHAPTERS WEST OF THE MISSISSIPPI RIVER</a:t>
            </a:r>
          </a:p>
        </p:txBody>
      </p:sp>
    </p:spTree>
    <p:extLst>
      <p:ext uri="{BB962C8B-B14F-4D97-AF65-F5344CB8AC3E}">
        <p14:creationId xmlns:p14="http://schemas.microsoft.com/office/powerpoint/2010/main" val="1230554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E4AAD-D344-6FDB-A6AC-1A6DE395F150}"/>
              </a:ext>
            </a:extLst>
          </p:cNvPr>
          <p:cNvSpPr>
            <a:spLocks noGrp="1"/>
          </p:cNvSpPr>
          <p:nvPr>
            <p:ph type="title"/>
          </p:nvPr>
        </p:nvSpPr>
        <p:spPr>
          <a:xfrm>
            <a:off x="6314384" y="642594"/>
            <a:ext cx="4810815" cy="1371600"/>
          </a:xfrm>
        </p:spPr>
        <p:txBody>
          <a:bodyPr>
            <a:normAutofit/>
          </a:bodyPr>
          <a:lstStyle/>
          <a:p>
            <a:r>
              <a:rPr lang="en-US" sz="4400" dirty="0"/>
              <a:t>THE CPSP CHAPTER</a:t>
            </a:r>
          </a:p>
        </p:txBody>
      </p:sp>
      <p:sp>
        <p:nvSpPr>
          <p:cNvPr id="10" name="Rectangle 9">
            <a:extLst>
              <a:ext uri="{FF2B5EF4-FFF2-40B4-BE49-F238E27FC236}">
                <a16:creationId xmlns:a16="http://schemas.microsoft.com/office/drawing/2014/main" id="{9BC3E364-5A48-4567-B65D-0880753EE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12" name="Rectangle 11">
            <a:extLst>
              <a:ext uri="{FF2B5EF4-FFF2-40B4-BE49-F238E27FC236}">
                <a16:creationId xmlns:a16="http://schemas.microsoft.com/office/drawing/2014/main" id="{0B80BFB4-DA7E-4E98-BE01-534889F415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12175" y="1005675"/>
            <a:ext cx="4800601" cy="4870174"/>
          </a:xfrm>
          <a:prstGeom prst="rect">
            <a:avLst/>
          </a:prstGeom>
          <a:solidFill>
            <a:schemeClr val="tx1"/>
          </a:solidFill>
          <a:ln w="6350" cap="sq" cmpd="sng" algn="ctr">
            <a:noFill/>
            <a:prstDash val="solid"/>
            <a:miter lim="800000"/>
          </a:ln>
          <a:effectLst/>
        </p:spPr>
      </p:sp>
      <p:sp>
        <p:nvSpPr>
          <p:cNvPr id="3" name="Content Placeholder 2">
            <a:extLst>
              <a:ext uri="{FF2B5EF4-FFF2-40B4-BE49-F238E27FC236}">
                <a16:creationId xmlns:a16="http://schemas.microsoft.com/office/drawing/2014/main" id="{0F16971C-F4A9-3458-2CB3-93F799BD5735}"/>
              </a:ext>
            </a:extLst>
          </p:cNvPr>
          <p:cNvSpPr>
            <a:spLocks noGrp="1"/>
          </p:cNvSpPr>
          <p:nvPr>
            <p:ph idx="1"/>
          </p:nvPr>
        </p:nvSpPr>
        <p:spPr>
          <a:xfrm>
            <a:off x="6314384" y="2103120"/>
            <a:ext cx="4810816" cy="3931920"/>
          </a:xfrm>
        </p:spPr>
        <p:txBody>
          <a:bodyPr>
            <a:normAutofit/>
          </a:bodyPr>
          <a:lstStyle/>
          <a:p>
            <a:pPr marL="0" indent="0">
              <a:buNone/>
            </a:pPr>
            <a:r>
              <a:rPr lang="en-US" dirty="0"/>
              <a:t>	This collegial group of up to 12 persons fosters personal and professional formation in terms of the use of Self with theoretical, theological, spiritual, and practice integration.  The Chapter is the backbone of CPSP and encourages the development and delivery of accredited ministry sites and training programs.</a:t>
            </a:r>
          </a:p>
        </p:txBody>
      </p:sp>
      <p:pic>
        <p:nvPicPr>
          <p:cNvPr id="7" name="Graphic 6" descr="Group outline">
            <a:extLst>
              <a:ext uri="{FF2B5EF4-FFF2-40B4-BE49-F238E27FC236}">
                <a16:creationId xmlns:a16="http://schemas.microsoft.com/office/drawing/2014/main" id="{87D6E33A-D6DA-11C2-2BAB-BFAFA743D96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7016" y="2286000"/>
            <a:ext cx="3361037" cy="2545492"/>
          </a:xfrm>
          <a:prstGeom prst="rect">
            <a:avLst/>
          </a:prstGeom>
        </p:spPr>
      </p:pic>
    </p:spTree>
    <p:extLst>
      <p:ext uri="{BB962C8B-B14F-4D97-AF65-F5344CB8AC3E}">
        <p14:creationId xmlns:p14="http://schemas.microsoft.com/office/powerpoint/2010/main" val="2157233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819E0-3545-4C3D-2CD6-F3CC5A2AC9DD}"/>
              </a:ext>
            </a:extLst>
          </p:cNvPr>
          <p:cNvSpPr>
            <a:spLocks noGrp="1"/>
          </p:cNvSpPr>
          <p:nvPr>
            <p:ph type="title"/>
          </p:nvPr>
        </p:nvSpPr>
        <p:spPr>
          <a:xfrm>
            <a:off x="1066800" y="642594"/>
            <a:ext cx="10058400" cy="939071"/>
          </a:xfrm>
        </p:spPr>
        <p:txBody>
          <a:bodyPr/>
          <a:lstStyle/>
          <a:p>
            <a:pPr algn="ctr"/>
            <a:r>
              <a:rPr lang="en-US" dirty="0"/>
              <a:t>COMMENTS</a:t>
            </a:r>
          </a:p>
        </p:txBody>
      </p:sp>
      <p:sp>
        <p:nvSpPr>
          <p:cNvPr id="3" name="Content Placeholder 2">
            <a:extLst>
              <a:ext uri="{FF2B5EF4-FFF2-40B4-BE49-F238E27FC236}">
                <a16:creationId xmlns:a16="http://schemas.microsoft.com/office/drawing/2014/main" id="{9BCDADAB-8979-B03F-A667-89906F428E7E}"/>
              </a:ext>
            </a:extLst>
          </p:cNvPr>
          <p:cNvSpPr>
            <a:spLocks noGrp="1"/>
          </p:cNvSpPr>
          <p:nvPr>
            <p:ph sz="half" idx="1"/>
          </p:nvPr>
        </p:nvSpPr>
        <p:spPr>
          <a:xfrm>
            <a:off x="569234" y="1472219"/>
            <a:ext cx="5277983" cy="4893276"/>
          </a:xfrm>
        </p:spPr>
        <p:txBody>
          <a:bodyPr>
            <a:normAutofit lnSpcReduction="10000"/>
          </a:bodyPr>
          <a:lstStyle/>
          <a:p>
            <a:pPr>
              <a:spcBef>
                <a:spcPts val="0"/>
              </a:spcBef>
              <a:spcAft>
                <a:spcPts val="1200"/>
              </a:spcAft>
            </a:pPr>
            <a:r>
              <a:rPr lang="en-US" i="1" dirty="0">
                <a:latin typeface="American Typewriter" panose="02090604020004020304" pitchFamily="18" charset="77"/>
                <a:cs typeface="APPLE CHANCERY" panose="03020702040506060504" pitchFamily="66" charset="-79"/>
              </a:rPr>
              <a:t> </a:t>
            </a:r>
            <a:r>
              <a:rPr lang="en-US" dirty="0">
                <a:latin typeface="American Typewriter" panose="02090604020004020304" pitchFamily="18" charset="77"/>
                <a:cs typeface="Apple Chancery" panose="03020702040506060504" pitchFamily="66" charset="-79"/>
              </a:rPr>
              <a:t>Historically AAPC and CPSP functioned as distant cousins but mostly were kind to each other.</a:t>
            </a:r>
            <a:endParaRPr lang="en-US" i="1" dirty="0">
              <a:latin typeface="American Typewriter" panose="02090604020004020304" pitchFamily="18" charset="77"/>
              <a:cs typeface="APPLE CHANCERY" panose="03020702040506060504" pitchFamily="66" charset="-79"/>
            </a:endParaRPr>
          </a:p>
          <a:p>
            <a:pPr>
              <a:spcAft>
                <a:spcPts val="1200"/>
              </a:spcAft>
            </a:pPr>
            <a:r>
              <a:rPr lang="en-US" dirty="0">
                <a:latin typeface="American Typewriter" panose="02090604020004020304" pitchFamily="18" charset="77"/>
                <a:cs typeface="Apple Chancery" panose="03020702040506060504" pitchFamily="66" charset="-79"/>
              </a:rPr>
              <a:t>ACPE and CPSP have functioned like waring siblings, sometimes becoming an embarrassment to the pastoral family.</a:t>
            </a:r>
            <a:endParaRPr lang="en-US" i="1" dirty="0">
              <a:latin typeface="American Typewriter" panose="02090604020004020304" pitchFamily="18" charset="77"/>
              <a:cs typeface="APPLE CHANCERY" panose="03020702040506060504" pitchFamily="66" charset="-79"/>
            </a:endParaRPr>
          </a:p>
          <a:p>
            <a:pPr>
              <a:spcAft>
                <a:spcPts val="1200"/>
              </a:spcAft>
            </a:pPr>
            <a:r>
              <a:rPr lang="en-US" dirty="0">
                <a:latin typeface="American Typewriter" panose="02090604020004020304" pitchFamily="18" charset="77"/>
                <a:cs typeface="Apple Chancery" panose="03020702040506060504" pitchFamily="66" charset="-79"/>
              </a:rPr>
              <a:t>Many of us love them both and celebrate their excellent work.</a:t>
            </a:r>
            <a:endParaRPr lang="en-US" i="1" dirty="0">
              <a:latin typeface="American Typewriter" panose="02090604020004020304" pitchFamily="18" charset="77"/>
              <a:cs typeface="APPLE CHANCERY" panose="03020702040506060504" pitchFamily="66" charset="-79"/>
            </a:endParaRPr>
          </a:p>
          <a:p>
            <a:pPr>
              <a:spcAft>
                <a:spcPts val="1200"/>
              </a:spcAft>
            </a:pPr>
            <a:r>
              <a:rPr lang="en-US" dirty="0">
                <a:latin typeface="American Typewriter" panose="02090604020004020304" pitchFamily="18" charset="77"/>
                <a:cs typeface="Apple Chancery" panose="03020702040506060504" pitchFamily="66" charset="-79"/>
              </a:rPr>
              <a:t>There is more work than we all can do.</a:t>
            </a:r>
          </a:p>
          <a:p>
            <a:r>
              <a:rPr lang="en-US" dirty="0">
                <a:latin typeface="American Typewriter" panose="02090604020004020304" pitchFamily="18" charset="77"/>
              </a:rPr>
              <a:t>Integrity is finding some divine way to work together in unity.</a:t>
            </a:r>
          </a:p>
          <a:p>
            <a:endParaRPr lang="en-US" dirty="0">
              <a:latin typeface="American Typewriter" panose="02090604020004020304" pitchFamily="18" charset="77"/>
              <a:cs typeface="Apple Chancery" panose="03020702040506060504" pitchFamily="66" charset="-79"/>
            </a:endParaRPr>
          </a:p>
        </p:txBody>
      </p:sp>
      <p:sp>
        <p:nvSpPr>
          <p:cNvPr id="4" name="Content Placeholder 3">
            <a:extLst>
              <a:ext uri="{FF2B5EF4-FFF2-40B4-BE49-F238E27FC236}">
                <a16:creationId xmlns:a16="http://schemas.microsoft.com/office/drawing/2014/main" id="{C771E018-2B63-1D3C-D6CB-9E13EE6DE75D}"/>
              </a:ext>
            </a:extLst>
          </p:cNvPr>
          <p:cNvSpPr>
            <a:spLocks noGrp="1"/>
          </p:cNvSpPr>
          <p:nvPr>
            <p:ph sz="half" idx="2"/>
          </p:nvPr>
        </p:nvSpPr>
        <p:spPr>
          <a:xfrm>
            <a:off x="6344783" y="1458097"/>
            <a:ext cx="5277983" cy="4893276"/>
          </a:xfrm>
        </p:spPr>
        <p:txBody>
          <a:bodyPr>
            <a:normAutofit lnSpcReduction="10000"/>
          </a:bodyPr>
          <a:lstStyle/>
          <a:p>
            <a:r>
              <a:rPr lang="en-US" dirty="0">
                <a:latin typeface="American Typewriter" panose="02090604020004020304" pitchFamily="18" charset="77"/>
              </a:rPr>
              <a:t>We may find if we work harmoniously, benefactors will be more willing to support our efforts.</a:t>
            </a:r>
          </a:p>
          <a:p>
            <a:r>
              <a:rPr lang="en-US" dirty="0">
                <a:latin typeface="American Typewriter" panose="02090604020004020304" pitchFamily="18" charset="77"/>
              </a:rPr>
              <a:t>Contextually, professional counselors are forming a counseling compact whereby they can cross state lines legally in up to 27 states by the end of 2023 and marriage and family therapists are proactively seeking licensure portability as they address spirituality respectively in clinical work through ASERVIC (Association for Spiritual, Ethical, and Religious Values in Counseling)  and the SICP  (Spirituality in Clinical Practice Interest Network) when pastoral psychotherapists are the specialists and need a similar concerted effort.</a:t>
            </a:r>
          </a:p>
          <a:p>
            <a:r>
              <a:rPr lang="en-US" dirty="0">
                <a:latin typeface="American Typewriter" panose="02090604020004020304" pitchFamily="18" charset="77"/>
              </a:rPr>
              <a:t>I hope COMISS will call us to this ministry unification, collaboration, and proactivity.</a:t>
            </a:r>
          </a:p>
          <a:p>
            <a:endParaRPr lang="en-US" dirty="0">
              <a:latin typeface="American Typewriter" panose="02090604020004020304" pitchFamily="18" charset="77"/>
            </a:endParaRPr>
          </a:p>
        </p:txBody>
      </p:sp>
    </p:spTree>
    <p:extLst>
      <p:ext uri="{BB962C8B-B14F-4D97-AF65-F5344CB8AC3E}">
        <p14:creationId xmlns:p14="http://schemas.microsoft.com/office/powerpoint/2010/main" val="2925647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B048BB-DD16-035A-3F07-D6A9516EADA5}"/>
              </a:ext>
            </a:extLst>
          </p:cNvPr>
          <p:cNvSpPr>
            <a:spLocks noGrp="1"/>
          </p:cNvSpPr>
          <p:nvPr>
            <p:ph idx="1"/>
          </p:nvPr>
        </p:nvSpPr>
        <p:spPr>
          <a:xfrm>
            <a:off x="1066800" y="991011"/>
            <a:ext cx="10058400" cy="4371821"/>
          </a:xfrm>
        </p:spPr>
        <p:txBody>
          <a:bodyPr>
            <a:normAutofit/>
          </a:bodyPr>
          <a:lstStyle/>
          <a:p>
            <a:pPr marL="0" indent="0" algn="ctr">
              <a:buNone/>
            </a:pPr>
            <a:endParaRPr lang="en-US" sz="6000" dirty="0"/>
          </a:p>
          <a:p>
            <a:pPr marL="0" indent="0" algn="ctr">
              <a:buNone/>
            </a:pPr>
            <a:r>
              <a:rPr lang="en-US" sz="6000" dirty="0"/>
              <a:t>QUESTIONS</a:t>
            </a:r>
          </a:p>
          <a:p>
            <a:pPr marL="0" indent="0" algn="ctr">
              <a:buNone/>
            </a:pPr>
            <a:r>
              <a:rPr lang="en-US" sz="6000" dirty="0"/>
              <a:t>&amp;</a:t>
            </a:r>
          </a:p>
          <a:p>
            <a:pPr marL="0" indent="0" algn="ctr">
              <a:buNone/>
            </a:pPr>
            <a:r>
              <a:rPr lang="en-US" sz="6000" dirty="0"/>
              <a:t>COMMENTS</a:t>
            </a:r>
          </a:p>
        </p:txBody>
      </p:sp>
      <p:pic>
        <p:nvPicPr>
          <p:cNvPr id="6" name="Graphic 5" descr="Question Mark with solid fill">
            <a:extLst>
              <a:ext uri="{FF2B5EF4-FFF2-40B4-BE49-F238E27FC236}">
                <a16:creationId xmlns:a16="http://schemas.microsoft.com/office/drawing/2014/main" id="{CB42FB82-13BF-6FF2-C54D-CA6AF3DBA77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827740" y="1173892"/>
            <a:ext cx="914400" cy="914400"/>
          </a:xfrm>
          <a:prstGeom prst="rect">
            <a:avLst/>
          </a:prstGeom>
        </p:spPr>
      </p:pic>
      <p:pic>
        <p:nvPicPr>
          <p:cNvPr id="7" name="Graphic 6" descr="Question Mark with solid fill">
            <a:extLst>
              <a:ext uri="{FF2B5EF4-FFF2-40B4-BE49-F238E27FC236}">
                <a16:creationId xmlns:a16="http://schemas.microsoft.com/office/drawing/2014/main" id="{36A800C0-B49E-C8C3-A6C9-FF010BFB92F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6800" y="1173892"/>
            <a:ext cx="914400" cy="914400"/>
          </a:xfrm>
          <a:prstGeom prst="rect">
            <a:avLst/>
          </a:prstGeom>
        </p:spPr>
      </p:pic>
      <p:pic>
        <p:nvPicPr>
          <p:cNvPr id="9" name="Graphic 8" descr="Comment Add with solid fill">
            <a:extLst>
              <a:ext uri="{FF2B5EF4-FFF2-40B4-BE49-F238E27FC236}">
                <a16:creationId xmlns:a16="http://schemas.microsoft.com/office/drawing/2014/main" id="{730A1617-DF0E-E141-A159-7A6872B1914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227438" y="4701746"/>
            <a:ext cx="914400" cy="914400"/>
          </a:xfrm>
          <a:prstGeom prst="rect">
            <a:avLst/>
          </a:prstGeom>
        </p:spPr>
      </p:pic>
      <p:pic>
        <p:nvPicPr>
          <p:cNvPr id="11" name="Graphic 10" descr="Comment Important with solid fill">
            <a:extLst>
              <a:ext uri="{FF2B5EF4-FFF2-40B4-BE49-F238E27FC236}">
                <a16:creationId xmlns:a16="http://schemas.microsoft.com/office/drawing/2014/main" id="{BB224B57-9951-6843-0F62-6A95D3CEFDC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914238" y="4701746"/>
            <a:ext cx="914400" cy="914400"/>
          </a:xfrm>
          <a:prstGeom prst="rect">
            <a:avLst/>
          </a:prstGeom>
        </p:spPr>
      </p:pic>
    </p:spTree>
    <p:extLst>
      <p:ext uri="{BB962C8B-B14F-4D97-AF65-F5344CB8AC3E}">
        <p14:creationId xmlns:p14="http://schemas.microsoft.com/office/powerpoint/2010/main" val="646709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414CE-B4D5-E6F7-E1F6-64E2250DBB70}"/>
              </a:ext>
            </a:extLst>
          </p:cNvPr>
          <p:cNvSpPr>
            <a:spLocks noGrp="1"/>
          </p:cNvSpPr>
          <p:nvPr>
            <p:ph type="title"/>
          </p:nvPr>
        </p:nvSpPr>
        <p:spPr/>
        <p:txBody>
          <a:bodyPr/>
          <a:lstStyle/>
          <a:p>
            <a:pPr algn="ctr"/>
            <a:r>
              <a:rPr lang="en-US"/>
              <a:t>MY AAPC CONTEXT</a:t>
            </a:r>
          </a:p>
        </p:txBody>
      </p:sp>
      <p:sp>
        <p:nvSpPr>
          <p:cNvPr id="3" name="Content Placeholder 2">
            <a:extLst>
              <a:ext uri="{FF2B5EF4-FFF2-40B4-BE49-F238E27FC236}">
                <a16:creationId xmlns:a16="http://schemas.microsoft.com/office/drawing/2014/main" id="{B081B368-311B-51BA-6E5B-3361315DB9FC}"/>
              </a:ext>
            </a:extLst>
          </p:cNvPr>
          <p:cNvSpPr>
            <a:spLocks noGrp="1"/>
          </p:cNvSpPr>
          <p:nvPr>
            <p:ph sz="half" idx="1"/>
          </p:nvPr>
        </p:nvSpPr>
        <p:spPr/>
        <p:txBody>
          <a:bodyPr/>
          <a:lstStyle/>
          <a:p>
            <a:endParaRPr lang="en-US"/>
          </a:p>
          <a:p>
            <a:r>
              <a:rPr lang="en-US"/>
              <a:t>CHAIR, SE Region AAPC Certification Committee</a:t>
            </a:r>
          </a:p>
          <a:p>
            <a:pPr marL="0" indent="0">
              <a:buNone/>
            </a:pPr>
            <a:endParaRPr lang="en-US"/>
          </a:p>
          <a:p>
            <a:r>
              <a:rPr lang="en-US"/>
              <a:t>Composed the AAPC Fellow Mental Health Track</a:t>
            </a:r>
          </a:p>
          <a:p>
            <a:pPr marL="0" indent="0">
              <a:buNone/>
            </a:pPr>
            <a:endParaRPr lang="en-US"/>
          </a:p>
          <a:p>
            <a:r>
              <a:rPr lang="en-US"/>
              <a:t>CHAIR, AAPC Certification Committee</a:t>
            </a:r>
          </a:p>
        </p:txBody>
      </p:sp>
      <p:sp>
        <p:nvSpPr>
          <p:cNvPr id="4" name="Content Placeholder 3">
            <a:extLst>
              <a:ext uri="{FF2B5EF4-FFF2-40B4-BE49-F238E27FC236}">
                <a16:creationId xmlns:a16="http://schemas.microsoft.com/office/drawing/2014/main" id="{17CB299A-E2B3-8A7D-E218-28C6FB8EC27A}"/>
              </a:ext>
            </a:extLst>
          </p:cNvPr>
          <p:cNvSpPr>
            <a:spLocks noGrp="1"/>
          </p:cNvSpPr>
          <p:nvPr>
            <p:ph sz="half" idx="2"/>
          </p:nvPr>
        </p:nvSpPr>
        <p:spPr/>
        <p:txBody>
          <a:bodyPr/>
          <a:lstStyle/>
          <a:p>
            <a:endParaRPr lang="en-US"/>
          </a:p>
          <a:p>
            <a:pPr>
              <a:spcAft>
                <a:spcPts val="4800"/>
              </a:spcAft>
            </a:pPr>
            <a:r>
              <a:rPr lang="en-US"/>
              <a:t>Member, AAPC Action Council</a:t>
            </a:r>
          </a:p>
          <a:p>
            <a:r>
              <a:rPr lang="en-US"/>
              <a:t>CHAIR, AAPC Membership Division at the time of the consolidation with ACPE</a:t>
            </a:r>
          </a:p>
          <a:p>
            <a:endParaRPr lang="en-US"/>
          </a:p>
          <a:p>
            <a:r>
              <a:rPr lang="en-US"/>
              <a:t>ACPE SIP Faculty Member</a:t>
            </a:r>
          </a:p>
        </p:txBody>
      </p:sp>
    </p:spTree>
    <p:extLst>
      <p:ext uri="{BB962C8B-B14F-4D97-AF65-F5344CB8AC3E}">
        <p14:creationId xmlns:p14="http://schemas.microsoft.com/office/powerpoint/2010/main" val="3557992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4D09-A0E8-CFFC-F1A3-661407307B1C}"/>
              </a:ext>
            </a:extLst>
          </p:cNvPr>
          <p:cNvSpPr>
            <a:spLocks noGrp="1"/>
          </p:cNvSpPr>
          <p:nvPr>
            <p:ph type="title"/>
          </p:nvPr>
        </p:nvSpPr>
        <p:spPr/>
        <p:txBody>
          <a:bodyPr/>
          <a:lstStyle/>
          <a:p>
            <a:r>
              <a:rPr lang="en-US"/>
              <a:t>SIX PSYCHOTHERAPY PILLARS</a:t>
            </a:r>
          </a:p>
        </p:txBody>
      </p:sp>
    </p:spTree>
    <p:extLst>
      <p:ext uri="{BB962C8B-B14F-4D97-AF65-F5344CB8AC3E}">
        <p14:creationId xmlns:p14="http://schemas.microsoft.com/office/powerpoint/2010/main" val="3687799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9598E-B6B7-5EF1-AFEF-9BF4F9672BA0}"/>
              </a:ext>
            </a:extLst>
          </p:cNvPr>
          <p:cNvSpPr>
            <a:spLocks noGrp="1"/>
          </p:cNvSpPr>
          <p:nvPr>
            <p:ph sz="half" idx="1"/>
          </p:nvPr>
        </p:nvSpPr>
        <p:spPr>
          <a:xfrm>
            <a:off x="631371" y="685800"/>
            <a:ext cx="5290458" cy="5166360"/>
          </a:xfrm>
        </p:spPr>
        <p:txBody>
          <a:bodyPr>
            <a:normAutofit/>
          </a:bodyPr>
          <a:lstStyle/>
          <a:p>
            <a:pPr marL="0" indent="0">
              <a:buNone/>
            </a:pPr>
            <a:endParaRPr lang="en-US" sz="2400" b="1"/>
          </a:p>
          <a:p>
            <a:pPr marL="0" indent="0" algn="ctr">
              <a:buNone/>
            </a:pPr>
            <a:r>
              <a:rPr lang="en-US" sz="2400" b="1" u="sng"/>
              <a:t>1844 </a:t>
            </a:r>
          </a:p>
          <a:p>
            <a:pPr marL="0" indent="0" algn="ctr">
              <a:buNone/>
            </a:pPr>
            <a:r>
              <a:rPr lang="en-US" sz="2400" b="1"/>
              <a:t>Psychiatry: American Association of Psychiatry </a:t>
            </a:r>
          </a:p>
          <a:p>
            <a:pPr marL="0" indent="0" algn="ctr">
              <a:buNone/>
            </a:pPr>
            <a:r>
              <a:rPr lang="en-US" sz="2400" b="1"/>
              <a:t>(Now APA Standards)</a:t>
            </a:r>
            <a:endParaRPr lang="en-US" b="1"/>
          </a:p>
          <a:p>
            <a:pPr marL="0" indent="0">
              <a:buNone/>
            </a:pPr>
            <a:endParaRPr lang="en-US" sz="2400" b="1"/>
          </a:p>
          <a:p>
            <a:pPr marL="0" indent="0">
              <a:buNone/>
            </a:pPr>
            <a:r>
              <a:rPr lang="en-US" sz="2000" i="1"/>
              <a:t>Primary:  </a:t>
            </a:r>
            <a:r>
              <a:rPr lang="en-US" sz="2000"/>
              <a:t>Diagnosis and</a:t>
            </a:r>
          </a:p>
          <a:p>
            <a:pPr marL="0" indent="0">
              <a:buNone/>
            </a:pPr>
            <a:r>
              <a:rPr lang="en-US" sz="2000"/>
              <a:t>	     Psychopharmacology</a:t>
            </a:r>
          </a:p>
          <a:p>
            <a:pPr marL="0" indent="0">
              <a:buNone/>
            </a:pPr>
            <a:endParaRPr lang="en-US" sz="2400"/>
          </a:p>
          <a:p>
            <a:pPr marL="0" indent="0">
              <a:buNone/>
            </a:pPr>
            <a:r>
              <a:rPr lang="en-US" sz="2000" i="1"/>
              <a:t>Secondary</a:t>
            </a:r>
            <a:r>
              <a:rPr lang="en-US" sz="2000"/>
              <a:t>:  Brief Psychotherapy</a:t>
            </a:r>
          </a:p>
          <a:p>
            <a:pPr marL="0" indent="0">
              <a:buNone/>
            </a:pPr>
            <a:r>
              <a:rPr lang="en-US" sz="2000"/>
              <a:t>		 (CBT)</a:t>
            </a:r>
          </a:p>
        </p:txBody>
      </p:sp>
      <p:sp>
        <p:nvSpPr>
          <p:cNvPr id="4" name="Content Placeholder 3">
            <a:extLst>
              <a:ext uri="{FF2B5EF4-FFF2-40B4-BE49-F238E27FC236}">
                <a16:creationId xmlns:a16="http://schemas.microsoft.com/office/drawing/2014/main" id="{D12B43F7-DA2D-54EE-89EA-71B3977CF452}"/>
              </a:ext>
            </a:extLst>
          </p:cNvPr>
          <p:cNvSpPr>
            <a:spLocks noGrp="1"/>
          </p:cNvSpPr>
          <p:nvPr>
            <p:ph sz="half" idx="2"/>
          </p:nvPr>
        </p:nvSpPr>
        <p:spPr>
          <a:xfrm>
            <a:off x="6270171" y="685800"/>
            <a:ext cx="5290457" cy="5166360"/>
          </a:xfrm>
        </p:spPr>
        <p:txBody>
          <a:bodyPr>
            <a:normAutofit/>
          </a:bodyPr>
          <a:lstStyle/>
          <a:p>
            <a:pPr marL="0" indent="0" algn="ctr">
              <a:buNone/>
            </a:pPr>
            <a:endParaRPr lang="en-US" sz="2400" b="1" u="sng"/>
          </a:p>
          <a:p>
            <a:pPr marL="0" indent="0" algn="ctr">
              <a:buNone/>
            </a:pPr>
            <a:r>
              <a:rPr lang="en-US" sz="2400" b="1" u="sng"/>
              <a:t>1892</a:t>
            </a:r>
          </a:p>
          <a:p>
            <a:pPr marL="0" indent="0" algn="ctr">
              <a:buNone/>
            </a:pPr>
            <a:r>
              <a:rPr lang="en-US" sz="2400" b="1"/>
              <a:t>Psychology: American Psychological Association</a:t>
            </a:r>
          </a:p>
          <a:p>
            <a:pPr marL="0" indent="0" algn="ctr">
              <a:buNone/>
            </a:pPr>
            <a:r>
              <a:rPr lang="en-US" sz="2400" b="1"/>
              <a:t>(Now APA Standards)</a:t>
            </a:r>
          </a:p>
          <a:p>
            <a:pPr marL="0" indent="0" algn="ctr">
              <a:buNone/>
            </a:pPr>
            <a:endParaRPr lang="en-US" sz="2400" b="1"/>
          </a:p>
          <a:p>
            <a:pPr marL="0" indent="0">
              <a:buNone/>
            </a:pPr>
            <a:r>
              <a:rPr lang="en-US" sz="2000" i="1"/>
              <a:t>Primary: </a:t>
            </a:r>
            <a:r>
              <a:rPr lang="en-US" sz="2000"/>
              <a:t>Diagnosis/Assessment and 	  	  Measurement</a:t>
            </a:r>
          </a:p>
          <a:p>
            <a:pPr marL="0" indent="0">
              <a:buNone/>
            </a:pPr>
            <a:endParaRPr lang="en-US" sz="2000" i="1"/>
          </a:p>
          <a:p>
            <a:pPr marL="0" indent="0">
              <a:buNone/>
            </a:pPr>
            <a:r>
              <a:rPr lang="en-US" sz="2000" i="1"/>
              <a:t>Secondary:  </a:t>
            </a:r>
            <a:r>
              <a:rPr lang="en-US" sz="2000"/>
              <a:t>Psychotherapy</a:t>
            </a:r>
          </a:p>
        </p:txBody>
      </p:sp>
    </p:spTree>
    <p:extLst>
      <p:ext uri="{BB962C8B-B14F-4D97-AF65-F5344CB8AC3E}">
        <p14:creationId xmlns:p14="http://schemas.microsoft.com/office/powerpoint/2010/main" val="324230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63E77-5BD9-49E7-08A2-5C95E62AD6B9}"/>
              </a:ext>
            </a:extLst>
          </p:cNvPr>
          <p:cNvSpPr>
            <a:spLocks noGrp="1"/>
          </p:cNvSpPr>
          <p:nvPr>
            <p:ph type="title"/>
          </p:nvPr>
        </p:nvSpPr>
        <p:spPr>
          <a:xfrm>
            <a:off x="1066800" y="407773"/>
            <a:ext cx="10058400" cy="1544637"/>
          </a:xfrm>
        </p:spPr>
        <p:txBody>
          <a:bodyPr>
            <a:noAutofit/>
          </a:bodyPr>
          <a:lstStyle/>
          <a:p>
            <a:pPr algn="ctr"/>
            <a:r>
              <a:rPr lang="en-US" sz="2800" b="1" dirty="0"/>
              <a:t>1925 Pastoral Psychotherapy</a:t>
            </a:r>
            <a:br>
              <a:rPr lang="en-US" sz="2800" b="1" dirty="0"/>
            </a:br>
            <a:r>
              <a:rPr lang="en-US" sz="2800" b="1" dirty="0"/>
              <a:t>Anton Boisen’s Training Program </a:t>
            </a:r>
            <a:br>
              <a:rPr lang="en-US" sz="2800" b="1" dirty="0"/>
            </a:br>
            <a:r>
              <a:rPr lang="en-US" sz="2800" b="1" dirty="0"/>
              <a:t>at Worcester State Hospital</a:t>
            </a:r>
            <a:br>
              <a:rPr lang="en-US" sz="2800" b="1" dirty="0"/>
            </a:br>
            <a:r>
              <a:rPr lang="en-US" sz="2800" b="1" dirty="0"/>
              <a:t>in Worcester, Massachusetts</a:t>
            </a:r>
          </a:p>
        </p:txBody>
      </p:sp>
      <p:sp>
        <p:nvSpPr>
          <p:cNvPr id="3" name="Content Placeholder 2">
            <a:extLst>
              <a:ext uri="{FF2B5EF4-FFF2-40B4-BE49-F238E27FC236}">
                <a16:creationId xmlns:a16="http://schemas.microsoft.com/office/drawing/2014/main" id="{3DD6F2C8-0553-3D23-BB71-B9590B1BB184}"/>
              </a:ext>
            </a:extLst>
          </p:cNvPr>
          <p:cNvSpPr>
            <a:spLocks noGrp="1"/>
          </p:cNvSpPr>
          <p:nvPr>
            <p:ph idx="1"/>
          </p:nvPr>
        </p:nvSpPr>
        <p:spPr>
          <a:xfrm>
            <a:off x="654907" y="2103119"/>
            <a:ext cx="11022227" cy="4347107"/>
          </a:xfrm>
        </p:spPr>
        <p:txBody>
          <a:bodyPr/>
          <a:lstStyle/>
          <a:p>
            <a:r>
              <a:rPr lang="en-US" i="1" u="sng" dirty="0"/>
              <a:t>1930</a:t>
            </a:r>
            <a:r>
              <a:rPr lang="en-US" dirty="0"/>
              <a:t> Richard C. Cabot, father if medical social work, trained seminarians using group process</a:t>
            </a:r>
          </a:p>
          <a:p>
            <a:pPr marL="0" indent="0" algn="ctr">
              <a:lnSpc>
                <a:spcPct val="150000"/>
              </a:lnSpc>
              <a:buNone/>
            </a:pPr>
            <a:r>
              <a:rPr lang="en-US" i="1" dirty="0"/>
              <a:t>AMERICAN ASSOCIATION OF PASTORAL COUNSELORS (AAPC) - 1963</a:t>
            </a:r>
          </a:p>
          <a:p>
            <a:pPr marL="0" indent="0" algn="ctr">
              <a:spcBef>
                <a:spcPts val="0"/>
              </a:spcBef>
              <a:buNone/>
            </a:pPr>
            <a:r>
              <a:rPr lang="en-US" i="1" dirty="0"/>
              <a:t>(Consolidated with ACPE in 2019 under the ACPE PSYCHOTHERAPY COMMISSION)</a:t>
            </a:r>
          </a:p>
          <a:p>
            <a:pPr marL="0" indent="0">
              <a:spcBef>
                <a:spcPts val="0"/>
              </a:spcBef>
              <a:buNone/>
            </a:pPr>
            <a:endParaRPr lang="en-US" i="1" dirty="0"/>
          </a:p>
          <a:p>
            <a:pPr>
              <a:spcBef>
                <a:spcPts val="0"/>
              </a:spcBef>
            </a:pPr>
            <a:r>
              <a:rPr lang="en-US" i="1" u="sng" dirty="0"/>
              <a:t>1967</a:t>
            </a:r>
            <a:r>
              <a:rPr lang="en-US" dirty="0"/>
              <a:t> Association for Clinical Pastoral Education (ACPE) – founded in Kansas City, MO by four groups: (1) Council for Training of Theological Students in Boston later moving to New York City; (2) Institute for Pastoral Care in Boston: (3) Lutheran Advisory Council in St. Louis; and (4) the Southern Baptist Association of Clinical Pastoral Education in Louisville, KY.</a:t>
            </a:r>
          </a:p>
          <a:p>
            <a:pPr>
              <a:spcBef>
                <a:spcPts val="0"/>
              </a:spcBef>
            </a:pPr>
            <a:endParaRPr lang="en-US" dirty="0"/>
          </a:p>
          <a:p>
            <a:pPr>
              <a:spcBef>
                <a:spcPts val="0"/>
              </a:spcBef>
            </a:pPr>
            <a:r>
              <a:rPr lang="en-US" i="1" u="sng" dirty="0"/>
              <a:t>March 1990 </a:t>
            </a:r>
            <a:r>
              <a:rPr lang="en-US" dirty="0"/>
              <a:t>– The College of Pastoral Supervision and Psychotherapy (CPSP) was founded by 15 Certified Members of ACPE and AAPC.</a:t>
            </a:r>
          </a:p>
          <a:p>
            <a:pPr marL="0" indent="0">
              <a:spcBef>
                <a:spcPts val="0"/>
              </a:spcBef>
              <a:buNone/>
            </a:pPr>
            <a:endParaRPr lang="en-US" dirty="0"/>
          </a:p>
          <a:p>
            <a:pPr marL="0" indent="0">
              <a:spcBef>
                <a:spcPts val="0"/>
              </a:spcBef>
              <a:buNone/>
            </a:pPr>
            <a:r>
              <a:rPr lang="en-US" b="1" i="1" u="sng" dirty="0"/>
              <a:t>NOTE: </a:t>
            </a:r>
            <a:r>
              <a:rPr lang="en-US" dirty="0"/>
              <a:t>This pillar must be distinguished from Christian, biblical, or nouthetic counseling sometimes confused in the marketplace</a:t>
            </a:r>
          </a:p>
        </p:txBody>
      </p:sp>
    </p:spTree>
    <p:extLst>
      <p:ext uri="{BB962C8B-B14F-4D97-AF65-F5344CB8AC3E}">
        <p14:creationId xmlns:p14="http://schemas.microsoft.com/office/powerpoint/2010/main" val="917050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BB0F5D-01FF-ECAC-9687-61872362656C}"/>
              </a:ext>
            </a:extLst>
          </p:cNvPr>
          <p:cNvSpPr>
            <a:spLocks noGrp="1"/>
          </p:cNvSpPr>
          <p:nvPr>
            <p:ph idx="1"/>
          </p:nvPr>
        </p:nvSpPr>
        <p:spPr>
          <a:xfrm>
            <a:off x="531341" y="518984"/>
            <a:ext cx="11158151" cy="5844746"/>
          </a:xfrm>
        </p:spPr>
        <p:txBody>
          <a:bodyPr>
            <a:normAutofit fontScale="92500" lnSpcReduction="10000"/>
          </a:bodyPr>
          <a:lstStyle/>
          <a:p>
            <a:pPr>
              <a:spcBef>
                <a:spcPts val="0"/>
              </a:spcBef>
            </a:pPr>
            <a:r>
              <a:rPr lang="en-US" sz="2000" b="1" i="1" u="sng" dirty="0"/>
              <a:t>1942</a:t>
            </a:r>
            <a:r>
              <a:rPr lang="en-US" sz="2000" dirty="0"/>
              <a:t> – American Association of Marriage Counselors – David and Vera Mace, founders now AAMFT (American Association for Marriage and Family Therapy; COAMFTE standards)</a:t>
            </a:r>
          </a:p>
          <a:p>
            <a:pPr marL="0" indent="0">
              <a:spcBef>
                <a:spcPts val="0"/>
              </a:spcBef>
              <a:buNone/>
            </a:pPr>
            <a:r>
              <a:rPr lang="en-US" sz="2000" i="1" dirty="0"/>
              <a:t>	Primary:  </a:t>
            </a:r>
            <a:r>
              <a:rPr lang="en-US" sz="2000" dirty="0"/>
              <a:t>External systemic change (Advanced: integration of both)</a:t>
            </a:r>
          </a:p>
          <a:p>
            <a:pPr marL="0" indent="0">
              <a:spcBef>
                <a:spcPts val="0"/>
              </a:spcBef>
              <a:buNone/>
            </a:pPr>
            <a:r>
              <a:rPr lang="en-US" sz="2000" i="1" dirty="0"/>
              <a:t>	Secondary:  Intrapsychic system change</a:t>
            </a:r>
          </a:p>
          <a:p>
            <a:pPr marL="0" indent="0">
              <a:spcBef>
                <a:spcPts val="0"/>
              </a:spcBef>
              <a:buNone/>
            </a:pPr>
            <a:endParaRPr lang="en-US" sz="2000" b="1" i="1" u="sng" dirty="0"/>
          </a:p>
          <a:p>
            <a:pPr>
              <a:spcBef>
                <a:spcPts val="0"/>
              </a:spcBef>
            </a:pPr>
            <a:r>
              <a:rPr lang="en-US" sz="2000" b="1" i="1" u="sng" dirty="0"/>
              <a:t>1952</a:t>
            </a:r>
            <a:r>
              <a:rPr lang="en-US" sz="2000" dirty="0"/>
              <a:t> – Professional Counseling: America Professional and Guidance Association (APGA)</a:t>
            </a:r>
          </a:p>
          <a:p>
            <a:pPr marL="0" indent="0">
              <a:spcBef>
                <a:spcPts val="0"/>
              </a:spcBef>
              <a:buNone/>
            </a:pPr>
            <a:r>
              <a:rPr lang="en-US" sz="2000" dirty="0"/>
              <a:t>	</a:t>
            </a:r>
            <a:r>
              <a:rPr lang="en-US" sz="2000" b="1" i="1" u="sng" dirty="0"/>
              <a:t>1979</a:t>
            </a:r>
            <a:r>
              <a:rPr lang="en-US" sz="2000" dirty="0"/>
              <a:t> – formed the American Counseling Association (ACA), NBCC (1982); 	CACREP standards</a:t>
            </a:r>
            <a:endParaRPr lang="en-US" sz="2000" b="1" i="1" u="sng" dirty="0"/>
          </a:p>
          <a:p>
            <a:pPr marL="0" indent="0">
              <a:spcBef>
                <a:spcPts val="0"/>
              </a:spcBef>
              <a:buNone/>
            </a:pPr>
            <a:r>
              <a:rPr lang="en-US" sz="2000" i="1" dirty="0"/>
              <a:t>	Primary:</a:t>
            </a:r>
            <a:r>
              <a:rPr lang="en-US" sz="2000" dirty="0"/>
              <a:t> Counseling</a:t>
            </a:r>
          </a:p>
          <a:p>
            <a:pPr marL="0" indent="0">
              <a:spcBef>
                <a:spcPts val="0"/>
              </a:spcBef>
              <a:buNone/>
            </a:pPr>
            <a:r>
              <a:rPr lang="en-US" sz="2000" i="1" dirty="0"/>
              <a:t>	Secondary</a:t>
            </a:r>
            <a:r>
              <a:rPr lang="en-US" sz="2000" dirty="0"/>
              <a:t>: Vocational testing and psychotherapy</a:t>
            </a:r>
          </a:p>
          <a:p>
            <a:pPr marL="0" indent="0">
              <a:spcBef>
                <a:spcPts val="0"/>
              </a:spcBef>
              <a:buNone/>
            </a:pPr>
            <a:endParaRPr lang="en-US" sz="2000" i="1" dirty="0"/>
          </a:p>
          <a:p>
            <a:pPr>
              <a:spcBef>
                <a:spcPts val="0"/>
              </a:spcBef>
            </a:pPr>
            <a:r>
              <a:rPr lang="en-US" sz="2000" b="1" i="1" u="sng" dirty="0"/>
              <a:t>1952</a:t>
            </a:r>
            <a:r>
              <a:rPr lang="en-US" sz="2000" dirty="0"/>
              <a:t> – Social Work: National Association of Social Work (NASW)</a:t>
            </a:r>
          </a:p>
          <a:p>
            <a:pPr marL="0" indent="0">
              <a:spcBef>
                <a:spcPts val="0"/>
              </a:spcBef>
              <a:buNone/>
            </a:pPr>
            <a:r>
              <a:rPr lang="en-US" sz="2000" dirty="0"/>
              <a:t>	Only 1 of 8 types of social workers (Mental Health and Substance Abuse Social Workers) is engaged potentially in psychotherapy in </a:t>
            </a:r>
            <a:r>
              <a:rPr lang="en-US" sz="2000" u="sng" dirty="0"/>
              <a:t>micro</a:t>
            </a:r>
            <a:r>
              <a:rPr lang="en-US" sz="2000" dirty="0"/>
              <a:t> (individual therapy) or </a:t>
            </a:r>
            <a:r>
              <a:rPr lang="en-US" sz="2000" u="sng" dirty="0"/>
              <a:t>mezzo</a:t>
            </a:r>
            <a:r>
              <a:rPr lang="en-US" sz="2000" dirty="0"/>
              <a:t> (group therapy) because  </a:t>
            </a:r>
            <a:r>
              <a:rPr lang="en-US" sz="2000" u="sng" dirty="0"/>
              <a:t>macro</a:t>
            </a:r>
            <a:r>
              <a:rPr lang="en-US" sz="2000" dirty="0"/>
              <a:t> social work is more agency and community focused. Social Workers have a projected 17% growth rate in the marketplace by 2028 with an already huge lobbying advantage in hospital, federal, and military granting opportunities based on numbers when compared to the other five psychotherapy pillars.  Recently passed legislation may assist LPC’s and LMFT’s but not persons with only pastoral psychotherapy state licenses or certification</a:t>
            </a:r>
          </a:p>
        </p:txBody>
      </p:sp>
    </p:spTree>
    <p:extLst>
      <p:ext uri="{BB962C8B-B14F-4D97-AF65-F5344CB8AC3E}">
        <p14:creationId xmlns:p14="http://schemas.microsoft.com/office/powerpoint/2010/main" val="282023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3A330-010F-B2EC-AF74-BB9CE468E3C0}"/>
              </a:ext>
            </a:extLst>
          </p:cNvPr>
          <p:cNvSpPr>
            <a:spLocks noGrp="1"/>
          </p:cNvSpPr>
          <p:nvPr>
            <p:ph type="title"/>
          </p:nvPr>
        </p:nvSpPr>
        <p:spPr/>
        <p:txBody>
          <a:bodyPr>
            <a:normAutofit fontScale="90000"/>
          </a:bodyPr>
          <a:lstStyle/>
          <a:p>
            <a:pPr algn="ctr"/>
            <a:r>
              <a:rPr lang="en-US" dirty="0"/>
              <a:t>FACTORS PROMPTING AAPC AND ACPE CONSOLIDATION</a:t>
            </a:r>
          </a:p>
        </p:txBody>
      </p:sp>
      <p:graphicFrame>
        <p:nvGraphicFramePr>
          <p:cNvPr id="5" name="Content Placeholder 4">
            <a:extLst>
              <a:ext uri="{FF2B5EF4-FFF2-40B4-BE49-F238E27FC236}">
                <a16:creationId xmlns:a16="http://schemas.microsoft.com/office/drawing/2014/main" id="{3CE54521-4C99-CEFD-2640-5B0ADF6A9F95}"/>
              </a:ext>
            </a:extLst>
          </p:cNvPr>
          <p:cNvGraphicFramePr>
            <a:graphicFrameLocks noGrp="1"/>
          </p:cNvGraphicFramePr>
          <p:nvPr>
            <p:ph sz="half" idx="1"/>
            <p:extLst>
              <p:ext uri="{D42A27DB-BD31-4B8C-83A1-F6EECF244321}">
                <p14:modId xmlns:p14="http://schemas.microsoft.com/office/powerpoint/2010/main" val="442343776"/>
              </p:ext>
            </p:extLst>
          </p:nvPr>
        </p:nvGraphicFramePr>
        <p:xfrm>
          <a:off x="1066800" y="2103120"/>
          <a:ext cx="4754880" cy="4112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Content Placeholder 5">
            <a:extLst>
              <a:ext uri="{FF2B5EF4-FFF2-40B4-BE49-F238E27FC236}">
                <a16:creationId xmlns:a16="http://schemas.microsoft.com/office/drawing/2014/main" id="{2888FD61-7E00-5607-AC97-DCC2F57709D2}"/>
              </a:ext>
            </a:extLst>
          </p:cNvPr>
          <p:cNvGraphicFramePr>
            <a:graphicFrameLocks noGrp="1"/>
          </p:cNvGraphicFramePr>
          <p:nvPr>
            <p:ph sz="half" idx="2"/>
            <p:extLst>
              <p:ext uri="{D42A27DB-BD31-4B8C-83A1-F6EECF244321}">
                <p14:modId xmlns:p14="http://schemas.microsoft.com/office/powerpoint/2010/main" val="3733921251"/>
              </p:ext>
            </p:extLst>
          </p:nvPr>
        </p:nvGraphicFramePr>
        <p:xfrm>
          <a:off x="6370320" y="2103120"/>
          <a:ext cx="4754880" cy="37490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39005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3E9A64E-B8A2-2990-1805-4A9AF36910A4}"/>
              </a:ext>
            </a:extLst>
          </p:cNvPr>
          <p:cNvSpPr>
            <a:spLocks noGrp="1"/>
          </p:cNvSpPr>
          <p:nvPr>
            <p:ph type="body" idx="1"/>
          </p:nvPr>
        </p:nvSpPr>
        <p:spPr>
          <a:xfrm>
            <a:off x="983351" y="1061079"/>
            <a:ext cx="4754880" cy="1695502"/>
          </a:xfrm>
        </p:spPr>
        <p:txBody>
          <a:bodyPr>
            <a:normAutofit/>
          </a:bodyPr>
          <a:lstStyle/>
          <a:p>
            <a:r>
              <a:rPr lang="en-US" sz="2400" dirty="0"/>
              <a:t>STATES REGULATING PASTORAL PSYCHOTHERAPISTS’ STATE LICENSURE</a:t>
            </a:r>
          </a:p>
        </p:txBody>
      </p:sp>
      <p:sp>
        <p:nvSpPr>
          <p:cNvPr id="10" name="Text Placeholder 9">
            <a:extLst>
              <a:ext uri="{FF2B5EF4-FFF2-40B4-BE49-F238E27FC236}">
                <a16:creationId xmlns:a16="http://schemas.microsoft.com/office/drawing/2014/main" id="{3AB8269B-8227-E43F-2CBE-2A6F577F03E3}"/>
              </a:ext>
            </a:extLst>
          </p:cNvPr>
          <p:cNvSpPr>
            <a:spLocks noGrp="1"/>
          </p:cNvSpPr>
          <p:nvPr>
            <p:ph type="body" sz="quarter" idx="3"/>
          </p:nvPr>
        </p:nvSpPr>
        <p:spPr>
          <a:xfrm>
            <a:off x="6286871" y="1061080"/>
            <a:ext cx="4754880" cy="1583266"/>
          </a:xfrm>
        </p:spPr>
        <p:txBody>
          <a:bodyPr>
            <a:normAutofit/>
          </a:bodyPr>
          <a:lstStyle/>
          <a:p>
            <a:r>
              <a:rPr lang="en-US" sz="2400" dirty="0"/>
              <a:t>STATE CERTIFIED FEE BASED</a:t>
            </a:r>
          </a:p>
        </p:txBody>
      </p:sp>
      <p:graphicFrame>
        <p:nvGraphicFramePr>
          <p:cNvPr id="14" name="Content Placeholder 13">
            <a:extLst>
              <a:ext uri="{FF2B5EF4-FFF2-40B4-BE49-F238E27FC236}">
                <a16:creationId xmlns:a16="http://schemas.microsoft.com/office/drawing/2014/main" id="{26D3439E-03CA-F272-2901-2C9E7030A754}"/>
              </a:ext>
            </a:extLst>
          </p:cNvPr>
          <p:cNvGraphicFramePr>
            <a:graphicFrameLocks noGrp="1"/>
          </p:cNvGraphicFramePr>
          <p:nvPr>
            <p:ph sz="quarter" idx="4"/>
            <p:extLst>
              <p:ext uri="{D42A27DB-BD31-4B8C-83A1-F6EECF244321}">
                <p14:modId xmlns:p14="http://schemas.microsoft.com/office/powerpoint/2010/main" val="2362689031"/>
              </p:ext>
            </p:extLst>
          </p:nvPr>
        </p:nvGraphicFramePr>
        <p:xfrm>
          <a:off x="6373368" y="2756581"/>
          <a:ext cx="475488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Content Placeholder 8">
            <a:extLst>
              <a:ext uri="{FF2B5EF4-FFF2-40B4-BE49-F238E27FC236}">
                <a16:creationId xmlns:a16="http://schemas.microsoft.com/office/drawing/2014/main" id="{9CF661CE-FF32-B11B-1486-FA3976D37853}"/>
              </a:ext>
            </a:extLst>
          </p:cNvPr>
          <p:cNvGraphicFramePr>
            <a:graphicFrameLocks noGrp="1"/>
          </p:cNvGraphicFramePr>
          <p:nvPr>
            <p:ph sz="half" idx="2"/>
            <p:extLst>
              <p:ext uri="{D42A27DB-BD31-4B8C-83A1-F6EECF244321}">
                <p14:modId xmlns:p14="http://schemas.microsoft.com/office/powerpoint/2010/main" val="782920840"/>
              </p:ext>
            </p:extLst>
          </p:nvPr>
        </p:nvGraphicFramePr>
        <p:xfrm>
          <a:off x="1069975" y="2755900"/>
          <a:ext cx="4754563" cy="320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9909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D15573D-0E45-4691-B525-471152EC18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9E448559-19A4-4252-8C27-54C1DA906F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4696" y="237744"/>
            <a:ext cx="4419599" cy="6382512"/>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8" name="Rectangle 27">
            <a:extLst>
              <a:ext uri="{FF2B5EF4-FFF2-40B4-BE49-F238E27FC236}">
                <a16:creationId xmlns:a16="http://schemas.microsoft.com/office/drawing/2014/main" id="{E499DDB0-F27A-44CC-8E62-15E86AF9E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811" y="403509"/>
            <a:ext cx="4087368" cy="6050982"/>
          </a:xfrm>
          <a:prstGeom prst="rect">
            <a:avLst/>
          </a:prstGeom>
          <a:solidFill>
            <a:schemeClr val="tx2"/>
          </a:solidFill>
          <a:ln w="6350" cap="sq" cmpd="sng" algn="ctr">
            <a:solidFill>
              <a:srgbClr val="FFFFFF"/>
            </a:solidFill>
            <a:prstDash val="solid"/>
            <a:miter lim="800000"/>
          </a:ln>
          <a:effectLst/>
        </p:spPr>
      </p:sp>
      <p:sp>
        <p:nvSpPr>
          <p:cNvPr id="7" name="Title 6">
            <a:extLst>
              <a:ext uri="{FF2B5EF4-FFF2-40B4-BE49-F238E27FC236}">
                <a16:creationId xmlns:a16="http://schemas.microsoft.com/office/drawing/2014/main" id="{539C52B9-4C37-912B-B398-9C050AE0E2F8}"/>
              </a:ext>
            </a:extLst>
          </p:cNvPr>
          <p:cNvSpPr>
            <a:spLocks noGrp="1"/>
          </p:cNvSpPr>
          <p:nvPr>
            <p:ph type="title"/>
          </p:nvPr>
        </p:nvSpPr>
        <p:spPr>
          <a:xfrm>
            <a:off x="573409" y="568575"/>
            <a:ext cx="3765200" cy="5457366"/>
          </a:xfrm>
        </p:spPr>
        <p:txBody>
          <a:bodyPr>
            <a:normAutofit/>
          </a:bodyPr>
          <a:lstStyle/>
          <a:p>
            <a:pPr algn="ctr"/>
            <a:r>
              <a:rPr lang="en-US" sz="3700" dirty="0">
                <a:solidFill>
                  <a:schemeClr val="bg1"/>
                </a:solidFill>
              </a:rPr>
              <a:t>SIMULTANEOUS, PROVIDENTIAL DEVELOPMENTS</a:t>
            </a:r>
          </a:p>
        </p:txBody>
      </p:sp>
      <p:sp>
        <p:nvSpPr>
          <p:cNvPr id="8" name="Content Placeholder 7">
            <a:extLst>
              <a:ext uri="{FF2B5EF4-FFF2-40B4-BE49-F238E27FC236}">
                <a16:creationId xmlns:a16="http://schemas.microsoft.com/office/drawing/2014/main" id="{CD88A05E-B559-F8DB-C509-FCE417A4D5F7}"/>
              </a:ext>
            </a:extLst>
          </p:cNvPr>
          <p:cNvSpPr>
            <a:spLocks noGrp="1"/>
          </p:cNvSpPr>
          <p:nvPr>
            <p:ph idx="1"/>
          </p:nvPr>
        </p:nvSpPr>
        <p:spPr>
          <a:xfrm>
            <a:off x="5478124" y="559477"/>
            <a:ext cx="5647076" cy="5475563"/>
          </a:xfrm>
        </p:spPr>
        <p:txBody>
          <a:bodyPr anchor="ctr">
            <a:normAutofit/>
          </a:bodyPr>
          <a:lstStyle/>
          <a:p>
            <a:endParaRPr lang="en-US" dirty="0"/>
          </a:p>
          <a:p>
            <a:r>
              <a:rPr lang="en-US" dirty="0"/>
              <a:t>THE SE REGION OF AAPC, AFFECTIONATELY KNOWN AS “KANUGA” BECAUSE OF ITS ANNUAL MEETING SITE SINCE THE EARLY 1970’S, SAW A NEW MISSION OF WHAT THEY DID BEST:  TRAIN PSYCHOTHERAPISTS IN SPIRITUAL INTEGRATION. THE FORMATION LEVEL OF PSYCHOTHERAPISTS AAPC DESIGNATED AS “FELLOW” AND ITS SUPERVISORS AS “DIPLOMATE”. </a:t>
            </a:r>
          </a:p>
          <a:p>
            <a:endParaRPr lang="en-US" dirty="0"/>
          </a:p>
          <a:p>
            <a:endParaRPr lang="en-US" dirty="0"/>
          </a:p>
          <a:p>
            <a:r>
              <a:rPr lang="en-US" dirty="0"/>
              <a:t>FOR ALMOST FIVE YEARS THE SE REGION HAD DREAMED OF INVITING FULLY LICENSED PSYCHOTHERAPISTS INTO A COLLEGIAL PROCESS WITH THE REGION INTEGRATING A BIO-PSYCHO-SOCIAL-CULTURAL-SPIRITUAL ASPECT TO THEIR WORK AND OFFERING CERTIFICATION.</a:t>
            </a:r>
          </a:p>
        </p:txBody>
      </p:sp>
    </p:spTree>
    <p:extLst>
      <p:ext uri="{BB962C8B-B14F-4D97-AF65-F5344CB8AC3E}">
        <p14:creationId xmlns:p14="http://schemas.microsoft.com/office/powerpoint/2010/main" val="1794531476"/>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6728D11B-929E-4324-91B0-4A4DA4CAC3DD}"/>
    </a:ext>
  </a:extLst>
</a:theme>
</file>

<file path=docProps/app.xml><?xml version="1.0" encoding="utf-8"?>
<Properties xmlns="http://schemas.openxmlformats.org/officeDocument/2006/extended-properties" xmlns:vt="http://schemas.openxmlformats.org/officeDocument/2006/docPropsVTypes">
  <Template>{CC582C0A-D82B-3841-8953-4BE7A94421A1}tf10001067</Template>
  <TotalTime>271</TotalTime>
  <Words>1228</Words>
  <Application>Microsoft Macintosh PowerPoint</Application>
  <PresentationFormat>Widescreen</PresentationFormat>
  <Paragraphs>116</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Algerian</vt:lpstr>
      <vt:lpstr>American Typewriter</vt:lpstr>
      <vt:lpstr>Arial</vt:lpstr>
      <vt:lpstr>Bradley Hand</vt:lpstr>
      <vt:lpstr>Century Gothic</vt:lpstr>
      <vt:lpstr>Savon</vt:lpstr>
      <vt:lpstr>MINISTRY AT THE GRASS ROOTS OF PASTORAL PSYCHOTHERAPY POST AAPC</vt:lpstr>
      <vt:lpstr>MY AAPC CONTEXT</vt:lpstr>
      <vt:lpstr>SIX PSYCHOTHERAPY PILLARS</vt:lpstr>
      <vt:lpstr>PowerPoint Presentation</vt:lpstr>
      <vt:lpstr>1925 Pastoral Psychotherapy Anton Boisen’s Training Program  at Worcester State Hospital in Worcester, Massachusetts</vt:lpstr>
      <vt:lpstr>PowerPoint Presentation</vt:lpstr>
      <vt:lpstr>FACTORS PROMPTING AAPC AND ACPE CONSOLIDATION</vt:lpstr>
      <vt:lpstr>PowerPoint Presentation</vt:lpstr>
      <vt:lpstr>SIMULTANEOUS, PROVIDENTIAL DEVELOPMENTS</vt:lpstr>
      <vt:lpstr>THE CONSOLIDATION BIRTHED THE SPIRITUALLY INTEGRATED PSYCHOTHERAPY TRAINING PROGRAM (SIP)</vt:lpstr>
      <vt:lpstr>THE COLLEGE OF PASTORAL SUPERVISION AND PSYCHOTHERAPY (CPSP) EXISTS IN PARALLEL TO THE AAPC AND ACPE CONSOLIDATION</vt:lpstr>
      <vt:lpstr>MY CONTEXT WITH CPSP</vt:lpstr>
      <vt:lpstr>THE CPSP CHAPTER OF DIPLOMATES HAS 2 PRIMARY GOALS FOR 2023</vt:lpstr>
      <vt:lpstr>THE CPSP CHAPTER</vt:lpstr>
      <vt:lpstr>COMMENTS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MINISTRY OF THE GRASS ROOTS OF PASTORAL PSYCHOTHERAPY POST AAPC</dc:title>
  <dc:creator>Pruett, Jean S</dc:creator>
  <cp:lastModifiedBy>Steven Voytovich</cp:lastModifiedBy>
  <cp:revision>10</cp:revision>
  <dcterms:created xsi:type="dcterms:W3CDTF">2022-11-21T02:50:57Z</dcterms:created>
  <dcterms:modified xsi:type="dcterms:W3CDTF">2023-01-31T12:10:08Z</dcterms:modified>
</cp:coreProperties>
</file>